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6859575" cx="12190400"/>
  <p:notesSz cx="6858000" cy="9144000"/>
  <p:embeddedFontLst>
    <p:embeddedFont>
      <p:font typeface="Tahoma"/>
      <p:regular r:id="rId87"/>
      <p:bold r:id="rId88"/>
    </p:embeddedFont>
    <p:embeddedFont>
      <p:font typeface="Quattrocento Sans"/>
      <p:regular r:id="rId89"/>
      <p:bold r:id="rId90"/>
      <p:italic r:id="rId91"/>
      <p:boldItalic r:id="rId92"/>
    </p:embeddedFont>
    <p:embeddedFont>
      <p:font typeface="Open Sans Light"/>
      <p:regular r:id="rId93"/>
      <p:bold r:id="rId94"/>
      <p:italic r:id="rId95"/>
      <p:boldItalic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20">
          <p15:clr>
            <a:srgbClr val="A4A3A4"/>
          </p15:clr>
        </p15:guide>
        <p15:guide id="2" pos="3840">
          <p15:clr>
            <a:srgbClr val="A4A3A4"/>
          </p15:clr>
        </p15:guide>
        <p15:guide id="3" pos="7291">
          <p15:clr>
            <a:srgbClr val="A4A3A4"/>
          </p15:clr>
        </p15:guide>
        <p15:guide id="4" pos="3726">
          <p15:clr>
            <a:srgbClr val="A4A3A4"/>
          </p15:clr>
        </p15:guide>
        <p15:guide id="5" pos="3953">
          <p15:clr>
            <a:srgbClr val="A4A3A4"/>
          </p15:clr>
        </p15:guide>
      </p15:sldGuideLst>
    </p:ext>
    <p:ext uri="{2D200454-40CA-4A62-9FC3-DE9A4176ACB9}">
      <p15:notesGuideLst>
        <p15:guide id="1" orient="horz" pos="2761">
          <p15:clr>
            <a:srgbClr val="A4A3A4"/>
          </p15:clr>
        </p15:guide>
        <p15:guide id="2" orient="horz" pos="5330">
          <p15:clr>
            <a:srgbClr val="A4A3A4"/>
          </p15:clr>
        </p15:guide>
        <p15:guide id="3" pos="234">
          <p15:clr>
            <a:srgbClr val="A4A3A4"/>
          </p15:clr>
        </p15:guide>
        <p15:guide id="4" pos="405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91FB65-146A-442A-B6FA-ACA76E79E733}">
  <a:tblStyle styleId="{2891FB65-146A-442A-B6FA-ACA76E79E73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a:tcStyle>
        <a:fill>
          <a:solidFill>
            <a:srgbClr val="CACBCE"/>
          </a:solidFill>
        </a:fill>
      </a:tcStyle>
    </a:band1H>
    <a:band2H>
      <a:tcTxStyle/>
    </a:band2H>
    <a:band1V>
      <a:tcTxStyle/>
      <a:tcStyle>
        <a:fill>
          <a:solidFill>
            <a:srgbClr val="CACBCE"/>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20" orient="horz"/>
        <p:guide pos="3840"/>
        <p:guide pos="7291"/>
        <p:guide pos="3726"/>
        <p:guide pos="3953"/>
      </p:guideLst>
    </p:cSldViewPr>
  </p:slideViewPr>
  <p:notesViewPr>
    <p:cSldViewPr snapToGrid="0">
      <p:cViewPr varScale="1">
        <p:scale>
          <a:sx n="100" d="100"/>
          <a:sy n="100" d="100"/>
        </p:scale>
        <p:origin x="0" y="0"/>
      </p:cViewPr>
      <p:guideLst>
        <p:guide pos="2761" orient="horz"/>
        <p:guide pos="5330" orient="horz"/>
        <p:guide pos="234"/>
        <p:guide pos="405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Light-italic.fntdata"/><Relationship Id="rId94" Type="http://schemas.openxmlformats.org/officeDocument/2006/relationships/font" Target="fonts/OpenSansLight-bold.fntdata"/><Relationship Id="rId97" Type="http://schemas.openxmlformats.org/officeDocument/2006/relationships/font" Target="fonts/OpenSans-regular.fntdata"/><Relationship Id="rId96" Type="http://schemas.openxmlformats.org/officeDocument/2006/relationships/font" Target="fonts/OpenSansLight-boldItalic.fntdata"/><Relationship Id="rId11" Type="http://schemas.openxmlformats.org/officeDocument/2006/relationships/slide" Target="slides/slide5.xml"/><Relationship Id="rId99" Type="http://schemas.openxmlformats.org/officeDocument/2006/relationships/font" Target="fonts/OpenSans-italic.fntdata"/><Relationship Id="rId10" Type="http://schemas.openxmlformats.org/officeDocument/2006/relationships/slide" Target="slides/slide4.xml"/><Relationship Id="rId98"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QuattrocentoSans-italic.fntdata"/><Relationship Id="rId90" Type="http://schemas.openxmlformats.org/officeDocument/2006/relationships/font" Target="fonts/QuattrocentoSans-bold.fntdata"/><Relationship Id="rId93" Type="http://schemas.openxmlformats.org/officeDocument/2006/relationships/font" Target="fonts/OpenSansLight-regular.fntdata"/><Relationship Id="rId92" Type="http://schemas.openxmlformats.org/officeDocument/2006/relationships/font" Target="fonts/Quattrocento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Tahoma-bold.fntdata"/><Relationship Id="rId87" Type="http://schemas.openxmlformats.org/officeDocument/2006/relationships/font" Target="fonts/Tahoma-regular.fntdata"/><Relationship Id="rId89" Type="http://schemas.openxmlformats.org/officeDocument/2006/relationships/font" Target="fonts/QuattrocentoSans-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 name="Google Shape;5;n"/>
          <p:cNvSpPr/>
          <p:nvPr>
            <p:ph idx="3"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accent4"/>
            </a:solidFill>
            <a:prstDash val="solid"/>
            <a:round/>
            <a:headEnd len="sm" w="sm" type="none"/>
            <a:tailEnd len="sm" w="sm" type="none"/>
          </a:ln>
        </p:spPr>
      </p:sp>
      <p:sp>
        <p:nvSpPr>
          <p:cNvPr id="6" name="Google Shape;6;n"/>
          <p:cNvSpPr txBox="1"/>
          <p:nvPr>
            <p:ph idx="1" type="body"/>
          </p:nvPr>
        </p:nvSpPr>
        <p:spPr>
          <a:xfrm>
            <a:off x="369711" y="4343400"/>
            <a:ext cx="6064956" cy="411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lt2"/>
              </a:buClr>
              <a:buSzPts val="1100"/>
              <a:buFont typeface="Noto Sans Symbols"/>
              <a:buChar char="−"/>
              <a:defRPr b="0" i="0" sz="1100" u="none" cap="none" strike="noStrike">
                <a:solidFill>
                  <a:schemeClr val="dk1"/>
                </a:solidFill>
                <a:latin typeface="Arial"/>
                <a:ea typeface="Arial"/>
                <a:cs typeface="Arial"/>
                <a:sym typeface="Arial"/>
              </a:defRPr>
            </a:lvl2pPr>
            <a:lvl3pPr indent="-285750" lvl="2" marL="1371600" marR="0" rtl="0" algn="l">
              <a:spcBef>
                <a:spcPts val="0"/>
              </a:spcBef>
              <a:spcAft>
                <a:spcPts val="0"/>
              </a:spcAft>
              <a:buClr>
                <a:schemeClr val="lt2"/>
              </a:buClr>
              <a:buSzPts val="900"/>
              <a:buFont typeface="Noto Sans Symbols"/>
              <a:buChar char="−"/>
              <a:defRPr b="0" i="0" sz="900" u="none" cap="none" strike="noStrike">
                <a:solidFill>
                  <a:schemeClr val="dk1"/>
                </a:solidFill>
                <a:latin typeface="Arial"/>
                <a:ea typeface="Arial"/>
                <a:cs typeface="Arial"/>
                <a:sym typeface="Arial"/>
              </a:defRPr>
            </a:lvl3pPr>
            <a:lvl4pPr indent="-285750" lvl="3" marL="1828800" marR="0" rtl="0" algn="l">
              <a:spcBef>
                <a:spcPts val="0"/>
              </a:spcBef>
              <a:spcAft>
                <a:spcPts val="0"/>
              </a:spcAft>
              <a:buClr>
                <a:schemeClr val="lt2"/>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rtl="0" algn="l">
              <a:spcBef>
                <a:spcPts val="0"/>
              </a:spcBef>
              <a:spcAft>
                <a:spcPts val="0"/>
              </a:spcAft>
              <a:buClr>
                <a:schemeClr val="lt2"/>
              </a:buClr>
              <a:buSzPts val="900"/>
              <a:buFont typeface="Noto Sans Symbols"/>
              <a:buChar char="−"/>
              <a:defRPr b="0" i="0" sz="900" u="none" cap="none" strike="noStrike">
                <a:solidFill>
                  <a:schemeClr val="dk1"/>
                </a:solidFill>
                <a:latin typeface="Arial"/>
                <a:ea typeface="Arial"/>
                <a:cs typeface="Arial"/>
                <a:sym typeface="Arial"/>
              </a:defRPr>
            </a:lvl5pPr>
            <a:lvl6pPr indent="-285750" lvl="5" marL="2743200" marR="0" rtl="0" algn="l">
              <a:spcBef>
                <a:spcPts val="0"/>
              </a:spcBef>
              <a:spcAft>
                <a:spcPts val="0"/>
              </a:spcAft>
              <a:buClr>
                <a:schemeClr val="lt2"/>
              </a:buClr>
              <a:buSzPts val="900"/>
              <a:buFont typeface="Noto Sans Symbols"/>
              <a:buChar char="−"/>
              <a:defRPr b="0" i="0" sz="900" u="none" cap="none" strike="noStrike">
                <a:solidFill>
                  <a:schemeClr val="dk1"/>
                </a:solidFill>
                <a:latin typeface="Quattrocento Sans"/>
                <a:ea typeface="Quattrocento Sans"/>
                <a:cs typeface="Quattrocento Sans"/>
                <a:sym typeface="Quattrocento Sans"/>
              </a:defRPr>
            </a:lvl6pPr>
            <a:lvl7pPr indent="-285750" lvl="6" marL="3200400" marR="0" rtl="0" algn="l">
              <a:spcBef>
                <a:spcPts val="0"/>
              </a:spcBef>
              <a:spcAft>
                <a:spcPts val="0"/>
              </a:spcAft>
              <a:buClr>
                <a:schemeClr val="lt2"/>
              </a:buClr>
              <a:buSzPts val="900"/>
              <a:buFont typeface="Noto Sans Symbols"/>
              <a:buChar char="−"/>
              <a:defRPr b="0" i="0" sz="900" u="none" cap="none" strike="noStrike">
                <a:solidFill>
                  <a:schemeClr val="dk1"/>
                </a:solidFill>
                <a:latin typeface="Quattrocento Sans"/>
                <a:ea typeface="Quattrocento Sans"/>
                <a:cs typeface="Quattrocento Sans"/>
                <a:sym typeface="Quattrocento Sans"/>
              </a:defRPr>
            </a:lvl7pPr>
            <a:lvl8pPr indent="-285750" lvl="7" marL="3657600" marR="0" rtl="0" algn="l">
              <a:spcBef>
                <a:spcPts val="0"/>
              </a:spcBef>
              <a:spcAft>
                <a:spcPts val="0"/>
              </a:spcAft>
              <a:buClr>
                <a:schemeClr val="lt2"/>
              </a:buClr>
              <a:buSzPts val="900"/>
              <a:buFont typeface="Noto Sans Symbols"/>
              <a:buChar char="−"/>
              <a:defRPr b="0" i="0" sz="900" u="none" cap="none" strike="noStrike">
                <a:solidFill>
                  <a:schemeClr val="dk1"/>
                </a:solidFill>
                <a:latin typeface="Quattrocento Sans"/>
                <a:ea typeface="Quattrocento Sans"/>
                <a:cs typeface="Quattrocento Sans"/>
                <a:sym typeface="Quattrocento Sans"/>
              </a:defRPr>
            </a:lvl8pPr>
            <a:lvl9pPr indent="-285750" lvl="8" marL="4114800" marR="0" rtl="0" algn="l">
              <a:spcBef>
                <a:spcPts val="0"/>
              </a:spcBef>
              <a:spcAft>
                <a:spcPts val="0"/>
              </a:spcAft>
              <a:buClr>
                <a:schemeClr val="lt2"/>
              </a:buClr>
              <a:buSzPts val="900"/>
              <a:buFont typeface="Noto Sans Symbols"/>
              <a:buChar char="−"/>
              <a:defRPr b="0" i="0" sz="900" u="none" cap="none" strike="noStrike">
                <a:solidFill>
                  <a:schemeClr val="dk1"/>
                </a:solidFill>
                <a:latin typeface="Quattrocento Sans"/>
                <a:ea typeface="Quattrocento Sans"/>
                <a:cs typeface="Quattrocento Sans"/>
                <a:sym typeface="Quattrocento Sans"/>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 name="Google Shape;229;p1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p1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1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2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6" name="Google Shape;336;p2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p2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8" name="Google Shape;348;p2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 name="Google Shape;354;p2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2" name="Google Shape;362;p2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 name="Google Shape;386;p2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 name="Google Shape;392;p2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8" name="Google Shape;398;p2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4" name="Google Shape;404;p3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3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 name="Google Shape;418;p3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5" name="Google Shape;425;p3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2" name="Google Shape;432;p3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0" name="Google Shape;440;p3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 name="Google Shape;447;p3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4" name="Google Shape;454;p3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 name="Google Shape;460;p3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 name="Google Shape;466;p3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2" name="Google Shape;472;p4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 name="Google Shape;486;p4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5" name="Google Shape;495;p4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1" name="Google Shape;501;p4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9" name="Google Shape;509;p4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 name="Google Shape;516;p4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3" name="Google Shape;523;p4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0" name="Google Shape;530;p4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 name="Google Shape;536;p4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2" name="Google Shape;542;p4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9" name="Google Shape;549;p5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5" name="Google Shape;555;p5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1" name="Google Shape;561;p5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8" name="Google Shape;568;p5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7" name="Google Shape;587;p5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3" name="Google Shape;593;p5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 name="Google Shape;599;p5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1" name="Google Shape;651;p5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7" name="Google Shape;657;p5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5" name="Google Shape;675;p5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3" name="Google Shape;703;p6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8" name="Google Shape;708;p6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6" name="Google Shape;716;p6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4" name="Google Shape;724;p6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1" name="Google Shape;731;p6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7" name="Google Shape;737;p6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3" name="Google Shape;743;p6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p6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6" name="Google Shape;756;p6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3" name="Google Shape;763;p6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2" name="Google Shape;772;p7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71: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9" name="Google Shape;779;p71: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2: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5" name="Google Shape;785;p72: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73: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0" name="Google Shape;790;p73: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4: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5" name="Google Shape;795;p74: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75: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0" name="Google Shape;800;p75: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76: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6" name="Google Shape;806;p76: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7: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1" name="Google Shape;811;p77: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6" name="Google Shape;816;p7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7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1" name="Google Shape;861;p7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80: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7" name="Google Shape;867;p80: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369711" y="4343400"/>
            <a:ext cx="6064956"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 name="Google Shape;216;p9:notes"/>
          <p:cNvSpPr/>
          <p:nvPr>
            <p:ph idx="2" type="sldImg"/>
          </p:nvPr>
        </p:nvSpPr>
        <p:spPr>
          <a:xfrm>
            <a:off x="-252413" y="685800"/>
            <a:ext cx="609282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091" y="365210"/>
            <a:ext cx="10514231" cy="13258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091" y="1826048"/>
            <a:ext cx="10514231" cy="43523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679" y="457306"/>
            <a:ext cx="3931725" cy="160057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5182513" y="987654"/>
            <a:ext cx="6171397" cy="4874754"/>
          </a:xfrm>
          <a:prstGeom prst="rect">
            <a:avLst/>
          </a:prstGeom>
          <a:noFill/>
          <a:ln>
            <a:noFill/>
          </a:ln>
        </p:spPr>
      </p:sp>
      <p:sp>
        <p:nvSpPr>
          <p:cNvPr id="73" name="Google Shape;73;p11"/>
          <p:cNvSpPr txBox="1"/>
          <p:nvPr>
            <p:ph idx="1" type="body"/>
          </p:nvPr>
        </p:nvSpPr>
        <p:spPr>
          <a:xfrm>
            <a:off x="839679" y="2057876"/>
            <a:ext cx="3931725" cy="38124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838091" y="365210"/>
            <a:ext cx="10514231" cy="13258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3919034" y="-1254894"/>
            <a:ext cx="4352346" cy="105142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131451" y="1957522"/>
            <a:ext cx="5813184" cy="262855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1798146" y="-594845"/>
            <a:ext cx="5813184" cy="77332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p:nvPr/>
        </p:nvSpPr>
        <p:spPr>
          <a:xfrm>
            <a:off x="0" y="6792686"/>
            <a:ext cx="12190413" cy="66902"/>
          </a:xfrm>
          <a:prstGeom prst="rect">
            <a:avLst/>
          </a:prstGeom>
          <a:gradFill>
            <a:gsLst>
              <a:gs pos="0">
                <a:schemeClr val="accent3"/>
              </a:gs>
              <a:gs pos="51000">
                <a:schemeClr val="accent4"/>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0C0C0C"/>
              </a:buClr>
              <a:buSzPts val="3600"/>
              <a:buFont typeface="Tahoma"/>
              <a:buNone/>
              <a:defRPr b="0" sz="3600" cap="small">
                <a:solidFill>
                  <a:srgbClr val="0C0C0C"/>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346208" y="1043531"/>
            <a:ext cx="11457930" cy="5369457"/>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dk1"/>
              </a:buClr>
              <a:buSzPts val="1400"/>
              <a:buChar char="•"/>
              <a:defRPr sz="1400">
                <a:latin typeface="Calibri"/>
                <a:ea typeface="Calibri"/>
                <a:cs typeface="Calibri"/>
                <a:sym typeface="Calibri"/>
              </a:defRPr>
            </a:lvl1pPr>
            <a:lvl2pPr indent="-317500" lvl="1" marL="914400" algn="l">
              <a:lnSpc>
                <a:spcPct val="90000"/>
              </a:lnSpc>
              <a:spcBef>
                <a:spcPts val="500"/>
              </a:spcBef>
              <a:spcAft>
                <a:spcPts val="0"/>
              </a:spcAft>
              <a:buClr>
                <a:schemeClr val="dk1"/>
              </a:buClr>
              <a:buSzPts val="1400"/>
              <a:buChar char="•"/>
              <a:defRPr sz="1400">
                <a:latin typeface="Calibri"/>
                <a:ea typeface="Calibri"/>
                <a:cs typeface="Calibri"/>
                <a:sym typeface="Calibri"/>
              </a:defRPr>
            </a:lvl2pPr>
            <a:lvl3pPr indent="-317500" lvl="2" marL="1371600" algn="l">
              <a:lnSpc>
                <a:spcPct val="90000"/>
              </a:lnSpc>
              <a:spcBef>
                <a:spcPts val="500"/>
              </a:spcBef>
              <a:spcAft>
                <a:spcPts val="0"/>
              </a:spcAft>
              <a:buClr>
                <a:schemeClr val="dk1"/>
              </a:buClr>
              <a:buSzPts val="1400"/>
              <a:buChar char="•"/>
              <a:defRPr sz="1400">
                <a:latin typeface="Calibri"/>
                <a:ea typeface="Calibri"/>
                <a:cs typeface="Calibri"/>
                <a:sym typeface="Calibri"/>
              </a:defRPr>
            </a:lvl3pPr>
            <a:lvl4pPr indent="-317500" lvl="3" marL="1828800" algn="l">
              <a:lnSpc>
                <a:spcPct val="90000"/>
              </a:lnSpc>
              <a:spcBef>
                <a:spcPts val="500"/>
              </a:spcBef>
              <a:spcAft>
                <a:spcPts val="0"/>
              </a:spcAft>
              <a:buClr>
                <a:schemeClr val="dk1"/>
              </a:buClr>
              <a:buSzPts val="1400"/>
              <a:buChar char="•"/>
              <a:defRPr sz="1400">
                <a:latin typeface="Calibri"/>
                <a:ea typeface="Calibri"/>
                <a:cs typeface="Calibri"/>
                <a:sym typeface="Calibri"/>
              </a:defRPr>
            </a:lvl4pPr>
            <a:lvl5pPr indent="-317500" lvl="4" marL="2286000" algn="l">
              <a:lnSpc>
                <a:spcPct val="90000"/>
              </a:lnSpc>
              <a:spcBef>
                <a:spcPts val="500"/>
              </a:spcBef>
              <a:spcAft>
                <a:spcPts val="0"/>
              </a:spcAft>
              <a:buClr>
                <a:schemeClr val="dk1"/>
              </a:buClr>
              <a:buSzPts val="1400"/>
              <a:buChar char="•"/>
              <a:defRPr sz="14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1" type="ftr"/>
          </p:nvPr>
        </p:nvSpPr>
        <p:spPr>
          <a:xfrm>
            <a:off x="4038075" y="6453683"/>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6" name="Google Shape;26;p3"/>
          <p:cNvCxnSpPr/>
          <p:nvPr/>
        </p:nvCxnSpPr>
        <p:spPr>
          <a:xfrm>
            <a:off x="335660" y="923934"/>
            <a:ext cx="11468477" cy="0"/>
          </a:xfrm>
          <a:prstGeom prst="straightConnector1">
            <a:avLst/>
          </a:prstGeom>
          <a:noFill/>
          <a:ln cap="flat" cmpd="sng" w="57150">
            <a:solidFill>
              <a:srgbClr val="00B050"/>
            </a:solidFill>
            <a:prstDash val="solid"/>
            <a:miter lim="800000"/>
            <a:headEnd len="sm" w="sm" type="none"/>
            <a:tailEnd len="sm" w="sm" type="none"/>
          </a:ln>
        </p:spPr>
      </p:cxnSp>
      <p:pic>
        <p:nvPicPr>
          <p:cNvPr descr="IUT logo এর ছবির ফলাফল" id="27" name="Google Shape;27;p3"/>
          <p:cNvPicPr preferRelativeResize="0"/>
          <p:nvPr/>
        </p:nvPicPr>
        <p:blipFill rotWithShape="1">
          <a:blip r:embed="rId2">
            <a:alphaModFix/>
          </a:blip>
          <a:srcRect b="0" l="0" r="0" t="0"/>
          <a:stretch/>
        </p:blipFill>
        <p:spPr>
          <a:xfrm>
            <a:off x="11307851" y="20187"/>
            <a:ext cx="509755" cy="834517"/>
          </a:xfrm>
          <a:prstGeom prst="rect">
            <a:avLst/>
          </a:prstGeom>
          <a:noFill/>
          <a:ln>
            <a:noFill/>
          </a:ln>
        </p:spPr>
      </p:pic>
    </p:spTree>
  </p:cSld>
  <p:clrMapOvr>
    <a:masterClrMapping/>
  </p:clrMapOvr>
  <p:extLst>
    <p:ext uri="{DCECCB84-F9BA-43D5-87BE-67443E8EF086}">
      <p15:sldGuideLst>
        <p15:guide id="1" orient="horz" pos="686">
          <p15:clr>
            <a:srgbClr val="FBAE40"/>
          </p15:clr>
        </p15:guide>
        <p15:guide id="2" pos="211">
          <p15:clr>
            <a:srgbClr val="FBAE40"/>
          </p15:clr>
        </p15:guide>
        <p15:guide id="3" pos="7468">
          <p15:clr>
            <a:srgbClr val="FBAE40"/>
          </p15:clr>
        </p15:guide>
        <p15:guide id="4" orient="horz" pos="91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4"/>
          <p:cNvSpPr txBox="1"/>
          <p:nvPr>
            <p:ph type="ctrTitle"/>
          </p:nvPr>
        </p:nvSpPr>
        <p:spPr>
          <a:xfrm>
            <a:off x="1523802" y="1122623"/>
            <a:ext cx="9142810" cy="23881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subTitle"/>
          </p:nvPr>
        </p:nvSpPr>
        <p:spPr>
          <a:xfrm>
            <a:off x="1523802" y="3602872"/>
            <a:ext cx="9142810" cy="165614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4"/>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742" y="1710134"/>
            <a:ext cx="10514231" cy="285339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742" y="4590526"/>
            <a:ext cx="10514231" cy="15005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091" y="365210"/>
            <a:ext cx="10514231" cy="13258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091" y="1826048"/>
            <a:ext cx="5180926" cy="43523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1396" y="1826048"/>
            <a:ext cx="5180926" cy="43523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679" y="365210"/>
            <a:ext cx="10514231" cy="13258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679" y="1681552"/>
            <a:ext cx="5157116" cy="82410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679" y="2505655"/>
            <a:ext cx="5157116" cy="3685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1397" y="1681552"/>
            <a:ext cx="5182513" cy="82410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1397" y="2505655"/>
            <a:ext cx="5182513" cy="3685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838091" y="365210"/>
            <a:ext cx="10514231" cy="13258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679" y="457306"/>
            <a:ext cx="3931725" cy="160057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5182513" y="987654"/>
            <a:ext cx="6171397" cy="4874754"/>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0"/>
          <p:cNvSpPr txBox="1"/>
          <p:nvPr>
            <p:ph idx="2" type="body"/>
          </p:nvPr>
        </p:nvSpPr>
        <p:spPr>
          <a:xfrm>
            <a:off x="839679" y="2057876"/>
            <a:ext cx="3931725" cy="38124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091" y="365210"/>
            <a:ext cx="10514231" cy="13258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091" y="1826048"/>
            <a:ext cx="10514231" cy="435234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091" y="6357822"/>
            <a:ext cx="2742843" cy="36521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075" y="6357822"/>
            <a:ext cx="4114264" cy="36521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09479" y="6357822"/>
            <a:ext cx="2742843" cy="36521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jpg"/><Relationship Id="rId4" Type="http://schemas.openxmlformats.org/officeDocument/2006/relationships/image" Target="../media/image1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mendix.com/agile-guide/" TargetMode="External"/><Relationship Id="rId4" Type="http://schemas.openxmlformats.org/officeDocument/2006/relationships/image" Target="../media/image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scf.usc.edu/~csci201/lectures/Lecture11/royce1970.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7.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5.png"/><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0" y="-4358"/>
            <a:ext cx="12190413" cy="6859588"/>
          </a:xfrm>
          <a:prstGeom prst="rect">
            <a:avLst/>
          </a:prstGeom>
          <a:solidFill>
            <a:srgbClr val="BFBFBF">
              <a:alpha val="25882"/>
            </a:srgbClr>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4"/>
          <p:cNvSpPr/>
          <p:nvPr/>
        </p:nvSpPr>
        <p:spPr>
          <a:xfrm rot="5400000">
            <a:off x="11737046" y="2823783"/>
            <a:ext cx="583288" cy="323449"/>
          </a:xfrm>
          <a:custGeom>
            <a:rect b="b" l="l" r="r" t="t"/>
            <a:pathLst>
              <a:path extrusionOk="0" h="223" w="402">
                <a:moveTo>
                  <a:pt x="0" y="0"/>
                </a:moveTo>
                <a:lnTo>
                  <a:pt x="402"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4"/>
          <p:cNvSpPr/>
          <p:nvPr/>
        </p:nvSpPr>
        <p:spPr>
          <a:xfrm rot="5400000">
            <a:off x="11562990" y="3247526"/>
            <a:ext cx="597798" cy="657050"/>
          </a:xfrm>
          <a:custGeom>
            <a:rect b="b" l="l" r="r" t="t"/>
            <a:pathLst>
              <a:path extrusionOk="0" h="453" w="412">
                <a:moveTo>
                  <a:pt x="402" y="0"/>
                </a:moveTo>
                <a:lnTo>
                  <a:pt x="0" y="223"/>
                </a:lnTo>
                <a:lnTo>
                  <a:pt x="412" y="453"/>
                </a:lnTo>
                <a:lnTo>
                  <a:pt x="412" y="0"/>
                </a:lnTo>
                <a:lnTo>
                  <a:pt x="402"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4"/>
          <p:cNvSpPr/>
          <p:nvPr/>
        </p:nvSpPr>
        <p:spPr>
          <a:xfrm rot="5400000">
            <a:off x="11737046" y="3407071"/>
            <a:ext cx="583288" cy="323449"/>
          </a:xfrm>
          <a:custGeom>
            <a:rect b="b" l="l" r="r" t="t"/>
            <a:pathLst>
              <a:path extrusionOk="0" h="223" w="402">
                <a:moveTo>
                  <a:pt x="0" y="0"/>
                </a:moveTo>
                <a:lnTo>
                  <a:pt x="0" y="223"/>
                </a:lnTo>
                <a:lnTo>
                  <a:pt x="402"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4"/>
          <p:cNvSpPr/>
          <p:nvPr/>
        </p:nvSpPr>
        <p:spPr>
          <a:xfrm rot="5400000">
            <a:off x="11563716" y="3844600"/>
            <a:ext cx="596347" cy="657050"/>
          </a:xfrm>
          <a:custGeom>
            <a:rect b="b" l="l" r="r" t="t"/>
            <a:pathLst>
              <a:path extrusionOk="0" h="453" w="411">
                <a:moveTo>
                  <a:pt x="0" y="0"/>
                </a:moveTo>
                <a:lnTo>
                  <a:pt x="0" y="453"/>
                </a:lnTo>
                <a:lnTo>
                  <a:pt x="411" y="223"/>
                </a:lnTo>
                <a:lnTo>
                  <a:pt x="9"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4"/>
          <p:cNvSpPr/>
          <p:nvPr/>
        </p:nvSpPr>
        <p:spPr>
          <a:xfrm rot="5400000">
            <a:off x="11236641" y="4438772"/>
            <a:ext cx="597798" cy="662852"/>
          </a:xfrm>
          <a:custGeom>
            <a:rect b="b" l="l" r="r" t="t"/>
            <a:pathLst>
              <a:path extrusionOk="0" h="457" w="412">
                <a:moveTo>
                  <a:pt x="0" y="0"/>
                </a:moveTo>
                <a:lnTo>
                  <a:pt x="412" y="230"/>
                </a:lnTo>
                <a:lnTo>
                  <a:pt x="0" y="457"/>
                </a:lnTo>
                <a:lnTo>
                  <a:pt x="0" y="0"/>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4"/>
          <p:cNvSpPr/>
          <p:nvPr/>
        </p:nvSpPr>
        <p:spPr>
          <a:xfrm rot="5400000">
            <a:off x="11562990" y="4441673"/>
            <a:ext cx="597798" cy="657050"/>
          </a:xfrm>
          <a:custGeom>
            <a:rect b="b" l="l" r="r" t="t"/>
            <a:pathLst>
              <a:path extrusionOk="0" h="453" w="412">
                <a:moveTo>
                  <a:pt x="402" y="0"/>
                </a:moveTo>
                <a:lnTo>
                  <a:pt x="0" y="223"/>
                </a:lnTo>
                <a:lnTo>
                  <a:pt x="412" y="453"/>
                </a:lnTo>
                <a:lnTo>
                  <a:pt x="412" y="0"/>
                </a:lnTo>
                <a:lnTo>
                  <a:pt x="402"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4"/>
          <p:cNvSpPr/>
          <p:nvPr/>
        </p:nvSpPr>
        <p:spPr>
          <a:xfrm rot="5400000">
            <a:off x="11737046" y="4601218"/>
            <a:ext cx="583288" cy="323449"/>
          </a:xfrm>
          <a:custGeom>
            <a:rect b="b" l="l" r="r" t="t"/>
            <a:pathLst>
              <a:path extrusionOk="0" h="223" w="402">
                <a:moveTo>
                  <a:pt x="0" y="0"/>
                </a:moveTo>
                <a:lnTo>
                  <a:pt x="0"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4"/>
          <p:cNvSpPr/>
          <p:nvPr/>
        </p:nvSpPr>
        <p:spPr>
          <a:xfrm rot="5400000">
            <a:off x="10573790" y="5035119"/>
            <a:ext cx="596347" cy="664303"/>
          </a:xfrm>
          <a:custGeom>
            <a:rect b="b" l="l" r="r" t="t"/>
            <a:pathLst>
              <a:path extrusionOk="0" h="458" w="411">
                <a:moveTo>
                  <a:pt x="411" y="458"/>
                </a:moveTo>
                <a:lnTo>
                  <a:pt x="0" y="230"/>
                </a:lnTo>
                <a:lnTo>
                  <a:pt x="411" y="0"/>
                </a:lnTo>
                <a:lnTo>
                  <a:pt x="411" y="458"/>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4"/>
          <p:cNvSpPr/>
          <p:nvPr/>
        </p:nvSpPr>
        <p:spPr>
          <a:xfrm rot="5400000">
            <a:off x="10903764" y="5035845"/>
            <a:ext cx="596347" cy="662852"/>
          </a:xfrm>
          <a:custGeom>
            <a:rect b="b" l="l" r="r" t="t"/>
            <a:pathLst>
              <a:path extrusionOk="0" h="457" w="411">
                <a:moveTo>
                  <a:pt x="0" y="0"/>
                </a:moveTo>
                <a:lnTo>
                  <a:pt x="411" y="227"/>
                </a:lnTo>
                <a:lnTo>
                  <a:pt x="0" y="457"/>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4"/>
          <p:cNvSpPr/>
          <p:nvPr/>
        </p:nvSpPr>
        <p:spPr>
          <a:xfrm rot="5400000">
            <a:off x="11566890" y="5038744"/>
            <a:ext cx="596347" cy="657050"/>
          </a:xfrm>
          <a:custGeom>
            <a:rect b="b" l="l" r="r" t="t"/>
            <a:pathLst>
              <a:path extrusionOk="0" h="453" w="411">
                <a:moveTo>
                  <a:pt x="0" y="0"/>
                </a:moveTo>
                <a:lnTo>
                  <a:pt x="0" y="453"/>
                </a:lnTo>
                <a:lnTo>
                  <a:pt x="411" y="223"/>
                </a:lnTo>
                <a:lnTo>
                  <a:pt x="7"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4"/>
          <p:cNvSpPr/>
          <p:nvPr/>
        </p:nvSpPr>
        <p:spPr>
          <a:xfrm rot="5400000">
            <a:off x="11736866" y="5214755"/>
            <a:ext cx="586190" cy="323449"/>
          </a:xfrm>
          <a:custGeom>
            <a:rect b="b" l="l" r="r" t="t"/>
            <a:pathLst>
              <a:path extrusionOk="0" h="223" w="404">
                <a:moveTo>
                  <a:pt x="0" y="0"/>
                </a:moveTo>
                <a:lnTo>
                  <a:pt x="404" y="223"/>
                </a:lnTo>
                <a:lnTo>
                  <a:pt x="404"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4"/>
          <p:cNvSpPr/>
          <p:nvPr/>
        </p:nvSpPr>
        <p:spPr>
          <a:xfrm rot="5400000">
            <a:off x="9578784" y="5635817"/>
            <a:ext cx="597798" cy="657050"/>
          </a:xfrm>
          <a:custGeom>
            <a:rect b="b" l="l" r="r" t="t"/>
            <a:pathLst>
              <a:path extrusionOk="0" h="453" w="412">
                <a:moveTo>
                  <a:pt x="0" y="228"/>
                </a:moveTo>
                <a:lnTo>
                  <a:pt x="405" y="453"/>
                </a:lnTo>
                <a:lnTo>
                  <a:pt x="412" y="453"/>
                </a:lnTo>
                <a:lnTo>
                  <a:pt x="412" y="0"/>
                </a:lnTo>
                <a:lnTo>
                  <a:pt x="0" y="228"/>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4"/>
          <p:cNvSpPr/>
          <p:nvPr/>
        </p:nvSpPr>
        <p:spPr>
          <a:xfrm rot="5400000">
            <a:off x="10573063" y="5632191"/>
            <a:ext cx="597798" cy="664303"/>
          </a:xfrm>
          <a:custGeom>
            <a:rect b="b" l="l" r="r" t="t"/>
            <a:pathLst>
              <a:path extrusionOk="0" h="458" w="412">
                <a:moveTo>
                  <a:pt x="0" y="0"/>
                </a:moveTo>
                <a:lnTo>
                  <a:pt x="412" y="230"/>
                </a:lnTo>
                <a:lnTo>
                  <a:pt x="0" y="458"/>
                </a:lnTo>
                <a:lnTo>
                  <a:pt x="0" y="0"/>
                </a:lnTo>
                <a:close/>
              </a:path>
            </a:pathLst>
          </a:custGeom>
          <a:solidFill>
            <a:srgbClr val="73B5E0"/>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4"/>
          <p:cNvSpPr/>
          <p:nvPr/>
        </p:nvSpPr>
        <p:spPr>
          <a:xfrm rot="5400000">
            <a:off x="10903039" y="5632916"/>
            <a:ext cx="597798" cy="662852"/>
          </a:xfrm>
          <a:custGeom>
            <a:rect b="b" l="l" r="r" t="t"/>
            <a:pathLst>
              <a:path extrusionOk="0" h="457" w="412">
                <a:moveTo>
                  <a:pt x="412" y="457"/>
                </a:moveTo>
                <a:lnTo>
                  <a:pt x="0" y="227"/>
                </a:lnTo>
                <a:lnTo>
                  <a:pt x="412" y="0"/>
                </a:lnTo>
                <a:lnTo>
                  <a:pt x="412" y="457"/>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4"/>
          <p:cNvSpPr/>
          <p:nvPr/>
        </p:nvSpPr>
        <p:spPr>
          <a:xfrm rot="5400000">
            <a:off x="11562990" y="5635817"/>
            <a:ext cx="597798" cy="657050"/>
          </a:xfrm>
          <a:custGeom>
            <a:rect b="b" l="l" r="r" t="t"/>
            <a:pathLst>
              <a:path extrusionOk="0" h="453" w="412">
                <a:moveTo>
                  <a:pt x="402" y="0"/>
                </a:moveTo>
                <a:lnTo>
                  <a:pt x="0" y="223"/>
                </a:lnTo>
                <a:lnTo>
                  <a:pt x="412" y="453"/>
                </a:lnTo>
                <a:lnTo>
                  <a:pt x="412" y="0"/>
                </a:lnTo>
                <a:lnTo>
                  <a:pt x="402"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4"/>
          <p:cNvSpPr/>
          <p:nvPr/>
        </p:nvSpPr>
        <p:spPr>
          <a:xfrm rot="5400000">
            <a:off x="11737046" y="5795363"/>
            <a:ext cx="583288" cy="323449"/>
          </a:xfrm>
          <a:custGeom>
            <a:rect b="b" l="l" r="r" t="t"/>
            <a:pathLst>
              <a:path extrusionOk="0" h="223" w="402">
                <a:moveTo>
                  <a:pt x="0" y="0"/>
                </a:moveTo>
                <a:lnTo>
                  <a:pt x="0"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4"/>
          <p:cNvSpPr/>
          <p:nvPr/>
        </p:nvSpPr>
        <p:spPr>
          <a:xfrm rot="5400000">
            <a:off x="9909486" y="6229265"/>
            <a:ext cx="596347" cy="664303"/>
          </a:xfrm>
          <a:custGeom>
            <a:rect b="b" l="l" r="r" t="t"/>
            <a:pathLst>
              <a:path extrusionOk="0" h="458" w="411">
                <a:moveTo>
                  <a:pt x="411" y="458"/>
                </a:moveTo>
                <a:lnTo>
                  <a:pt x="0" y="230"/>
                </a:lnTo>
                <a:lnTo>
                  <a:pt x="411" y="0"/>
                </a:lnTo>
                <a:lnTo>
                  <a:pt x="411" y="458"/>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4"/>
          <p:cNvSpPr/>
          <p:nvPr/>
        </p:nvSpPr>
        <p:spPr>
          <a:xfrm rot="5400000">
            <a:off x="10573790" y="6229265"/>
            <a:ext cx="596347" cy="664303"/>
          </a:xfrm>
          <a:custGeom>
            <a:rect b="b" l="l" r="r" t="t"/>
            <a:pathLst>
              <a:path extrusionOk="0" h="458" w="411">
                <a:moveTo>
                  <a:pt x="411" y="458"/>
                </a:moveTo>
                <a:lnTo>
                  <a:pt x="0" y="230"/>
                </a:lnTo>
                <a:lnTo>
                  <a:pt x="411" y="0"/>
                </a:lnTo>
                <a:lnTo>
                  <a:pt x="411" y="458"/>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4"/>
          <p:cNvSpPr/>
          <p:nvPr/>
        </p:nvSpPr>
        <p:spPr>
          <a:xfrm rot="5400000">
            <a:off x="10903764" y="6229989"/>
            <a:ext cx="596347" cy="662852"/>
          </a:xfrm>
          <a:custGeom>
            <a:rect b="b" l="l" r="r" t="t"/>
            <a:pathLst>
              <a:path extrusionOk="0" h="457" w="411">
                <a:moveTo>
                  <a:pt x="0" y="0"/>
                </a:moveTo>
                <a:lnTo>
                  <a:pt x="411" y="227"/>
                </a:lnTo>
                <a:lnTo>
                  <a:pt x="0" y="457"/>
                </a:lnTo>
                <a:lnTo>
                  <a:pt x="0"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4"/>
          <p:cNvSpPr/>
          <p:nvPr/>
        </p:nvSpPr>
        <p:spPr>
          <a:xfrm rot="5400000">
            <a:off x="11735594" y="6404769"/>
            <a:ext cx="586190" cy="323449"/>
          </a:xfrm>
          <a:custGeom>
            <a:rect b="b" l="l" r="r" t="t"/>
            <a:pathLst>
              <a:path extrusionOk="0" h="223" w="404">
                <a:moveTo>
                  <a:pt x="0" y="0"/>
                </a:moveTo>
                <a:lnTo>
                  <a:pt x="404" y="223"/>
                </a:lnTo>
                <a:lnTo>
                  <a:pt x="404"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4"/>
          <p:cNvSpPr/>
          <p:nvPr/>
        </p:nvSpPr>
        <p:spPr>
          <a:xfrm rot="-5400000">
            <a:off x="-129918" y="5499946"/>
            <a:ext cx="583288" cy="323449"/>
          </a:xfrm>
          <a:custGeom>
            <a:rect b="b" l="l" r="r" t="t"/>
            <a:pathLst>
              <a:path extrusionOk="0" h="223" w="402">
                <a:moveTo>
                  <a:pt x="0" y="0"/>
                </a:moveTo>
                <a:lnTo>
                  <a:pt x="402"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4"/>
          <p:cNvSpPr/>
          <p:nvPr/>
        </p:nvSpPr>
        <p:spPr>
          <a:xfrm rot="-5400000">
            <a:off x="29628" y="4742604"/>
            <a:ext cx="597798" cy="657050"/>
          </a:xfrm>
          <a:custGeom>
            <a:rect b="b" l="l" r="r" t="t"/>
            <a:pathLst>
              <a:path extrusionOk="0" h="453" w="412">
                <a:moveTo>
                  <a:pt x="402" y="0"/>
                </a:moveTo>
                <a:lnTo>
                  <a:pt x="0" y="223"/>
                </a:lnTo>
                <a:lnTo>
                  <a:pt x="412" y="453"/>
                </a:lnTo>
                <a:lnTo>
                  <a:pt x="412" y="0"/>
                </a:lnTo>
                <a:lnTo>
                  <a:pt x="402"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4"/>
          <p:cNvSpPr/>
          <p:nvPr/>
        </p:nvSpPr>
        <p:spPr>
          <a:xfrm rot="-5400000">
            <a:off x="-129918" y="4916658"/>
            <a:ext cx="583288" cy="323449"/>
          </a:xfrm>
          <a:custGeom>
            <a:rect b="b" l="l" r="r" t="t"/>
            <a:pathLst>
              <a:path extrusionOk="0" h="223" w="402">
                <a:moveTo>
                  <a:pt x="0" y="0"/>
                </a:moveTo>
                <a:lnTo>
                  <a:pt x="0" y="223"/>
                </a:lnTo>
                <a:lnTo>
                  <a:pt x="402"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4"/>
          <p:cNvSpPr/>
          <p:nvPr/>
        </p:nvSpPr>
        <p:spPr>
          <a:xfrm rot="-5400000">
            <a:off x="30353" y="4145531"/>
            <a:ext cx="596347" cy="657050"/>
          </a:xfrm>
          <a:custGeom>
            <a:rect b="b" l="l" r="r" t="t"/>
            <a:pathLst>
              <a:path extrusionOk="0" h="453" w="411">
                <a:moveTo>
                  <a:pt x="0" y="0"/>
                </a:moveTo>
                <a:lnTo>
                  <a:pt x="0" y="453"/>
                </a:lnTo>
                <a:lnTo>
                  <a:pt x="411" y="223"/>
                </a:lnTo>
                <a:lnTo>
                  <a:pt x="9"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4"/>
          <p:cNvSpPr/>
          <p:nvPr/>
        </p:nvSpPr>
        <p:spPr>
          <a:xfrm rot="-5400000">
            <a:off x="355977" y="3545556"/>
            <a:ext cx="597798" cy="662852"/>
          </a:xfrm>
          <a:custGeom>
            <a:rect b="b" l="l" r="r" t="t"/>
            <a:pathLst>
              <a:path extrusionOk="0" h="457" w="412">
                <a:moveTo>
                  <a:pt x="0" y="0"/>
                </a:moveTo>
                <a:lnTo>
                  <a:pt x="412" y="230"/>
                </a:lnTo>
                <a:lnTo>
                  <a:pt x="0" y="457"/>
                </a:lnTo>
                <a:lnTo>
                  <a:pt x="0" y="0"/>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4"/>
          <p:cNvSpPr/>
          <p:nvPr/>
        </p:nvSpPr>
        <p:spPr>
          <a:xfrm rot="-5400000">
            <a:off x="29628" y="3548457"/>
            <a:ext cx="597798" cy="657050"/>
          </a:xfrm>
          <a:custGeom>
            <a:rect b="b" l="l" r="r" t="t"/>
            <a:pathLst>
              <a:path extrusionOk="0" h="453" w="412">
                <a:moveTo>
                  <a:pt x="402" y="0"/>
                </a:moveTo>
                <a:lnTo>
                  <a:pt x="0" y="223"/>
                </a:lnTo>
                <a:lnTo>
                  <a:pt x="412" y="453"/>
                </a:lnTo>
                <a:lnTo>
                  <a:pt x="412" y="0"/>
                </a:lnTo>
                <a:lnTo>
                  <a:pt x="402"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4"/>
          <p:cNvSpPr/>
          <p:nvPr/>
        </p:nvSpPr>
        <p:spPr>
          <a:xfrm rot="-5400000">
            <a:off x="-129918" y="3722512"/>
            <a:ext cx="583288" cy="323449"/>
          </a:xfrm>
          <a:custGeom>
            <a:rect b="b" l="l" r="r" t="t"/>
            <a:pathLst>
              <a:path extrusionOk="0" h="223" w="402">
                <a:moveTo>
                  <a:pt x="0" y="0"/>
                </a:moveTo>
                <a:lnTo>
                  <a:pt x="0"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4"/>
          <p:cNvSpPr/>
          <p:nvPr/>
        </p:nvSpPr>
        <p:spPr>
          <a:xfrm rot="-5400000">
            <a:off x="1020279" y="2947759"/>
            <a:ext cx="596347" cy="664302"/>
          </a:xfrm>
          <a:custGeom>
            <a:rect b="b" l="l" r="r" t="t"/>
            <a:pathLst>
              <a:path extrusionOk="0" h="458" w="411">
                <a:moveTo>
                  <a:pt x="411" y="458"/>
                </a:moveTo>
                <a:lnTo>
                  <a:pt x="0" y="230"/>
                </a:lnTo>
                <a:lnTo>
                  <a:pt x="411" y="0"/>
                </a:lnTo>
                <a:lnTo>
                  <a:pt x="411" y="458"/>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4"/>
          <p:cNvSpPr/>
          <p:nvPr/>
        </p:nvSpPr>
        <p:spPr>
          <a:xfrm rot="-5400000">
            <a:off x="690303" y="2948484"/>
            <a:ext cx="596347" cy="662852"/>
          </a:xfrm>
          <a:custGeom>
            <a:rect b="b" l="l" r="r" t="t"/>
            <a:pathLst>
              <a:path extrusionOk="0" h="457" w="411">
                <a:moveTo>
                  <a:pt x="0" y="0"/>
                </a:moveTo>
                <a:lnTo>
                  <a:pt x="411" y="227"/>
                </a:lnTo>
                <a:lnTo>
                  <a:pt x="0" y="457"/>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4"/>
          <p:cNvSpPr/>
          <p:nvPr/>
        </p:nvSpPr>
        <p:spPr>
          <a:xfrm rot="-5400000">
            <a:off x="-131369" y="3113107"/>
            <a:ext cx="586190" cy="323449"/>
          </a:xfrm>
          <a:custGeom>
            <a:rect b="b" l="l" r="r" t="t"/>
            <a:pathLst>
              <a:path extrusionOk="0" h="223" w="404">
                <a:moveTo>
                  <a:pt x="0" y="0"/>
                </a:moveTo>
                <a:lnTo>
                  <a:pt x="404" y="223"/>
                </a:lnTo>
                <a:lnTo>
                  <a:pt x="404"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4"/>
          <p:cNvSpPr/>
          <p:nvPr/>
        </p:nvSpPr>
        <p:spPr>
          <a:xfrm rot="-5400000">
            <a:off x="2013832" y="2354312"/>
            <a:ext cx="597798" cy="657050"/>
          </a:xfrm>
          <a:custGeom>
            <a:rect b="b" l="l" r="r" t="t"/>
            <a:pathLst>
              <a:path extrusionOk="0" h="453" w="412">
                <a:moveTo>
                  <a:pt x="0" y="228"/>
                </a:moveTo>
                <a:lnTo>
                  <a:pt x="405" y="453"/>
                </a:lnTo>
                <a:lnTo>
                  <a:pt x="412" y="453"/>
                </a:lnTo>
                <a:lnTo>
                  <a:pt x="412" y="0"/>
                </a:lnTo>
                <a:lnTo>
                  <a:pt x="0" y="228"/>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4"/>
          <p:cNvSpPr/>
          <p:nvPr/>
        </p:nvSpPr>
        <p:spPr>
          <a:xfrm rot="-5400000">
            <a:off x="1019553" y="2350686"/>
            <a:ext cx="597798" cy="664302"/>
          </a:xfrm>
          <a:custGeom>
            <a:rect b="b" l="l" r="r" t="t"/>
            <a:pathLst>
              <a:path extrusionOk="0" h="458" w="412">
                <a:moveTo>
                  <a:pt x="0" y="0"/>
                </a:moveTo>
                <a:lnTo>
                  <a:pt x="412" y="230"/>
                </a:lnTo>
                <a:lnTo>
                  <a:pt x="0" y="458"/>
                </a:lnTo>
                <a:lnTo>
                  <a:pt x="0" y="0"/>
                </a:lnTo>
                <a:close/>
              </a:path>
            </a:pathLst>
          </a:custGeom>
          <a:solidFill>
            <a:srgbClr val="73B5E0"/>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4"/>
          <p:cNvSpPr/>
          <p:nvPr/>
        </p:nvSpPr>
        <p:spPr>
          <a:xfrm rot="-5400000">
            <a:off x="689578" y="2351411"/>
            <a:ext cx="597798" cy="662852"/>
          </a:xfrm>
          <a:custGeom>
            <a:rect b="b" l="l" r="r" t="t"/>
            <a:pathLst>
              <a:path extrusionOk="0" h="457" w="412">
                <a:moveTo>
                  <a:pt x="412" y="457"/>
                </a:moveTo>
                <a:lnTo>
                  <a:pt x="0" y="227"/>
                </a:lnTo>
                <a:lnTo>
                  <a:pt x="412" y="0"/>
                </a:lnTo>
                <a:lnTo>
                  <a:pt x="412" y="457"/>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4"/>
          <p:cNvSpPr/>
          <p:nvPr/>
        </p:nvSpPr>
        <p:spPr>
          <a:xfrm rot="-5400000">
            <a:off x="29628" y="2354312"/>
            <a:ext cx="597798" cy="657050"/>
          </a:xfrm>
          <a:custGeom>
            <a:rect b="b" l="l" r="r" t="t"/>
            <a:pathLst>
              <a:path extrusionOk="0" h="453" w="412">
                <a:moveTo>
                  <a:pt x="402" y="0"/>
                </a:moveTo>
                <a:lnTo>
                  <a:pt x="0" y="223"/>
                </a:lnTo>
                <a:lnTo>
                  <a:pt x="412" y="453"/>
                </a:lnTo>
                <a:lnTo>
                  <a:pt x="412" y="0"/>
                </a:lnTo>
                <a:lnTo>
                  <a:pt x="402"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4"/>
          <p:cNvSpPr/>
          <p:nvPr/>
        </p:nvSpPr>
        <p:spPr>
          <a:xfrm rot="-5400000">
            <a:off x="-129918" y="2528368"/>
            <a:ext cx="583288" cy="323449"/>
          </a:xfrm>
          <a:custGeom>
            <a:rect b="b" l="l" r="r" t="t"/>
            <a:pathLst>
              <a:path extrusionOk="0" h="223" w="402">
                <a:moveTo>
                  <a:pt x="0" y="0"/>
                </a:moveTo>
                <a:lnTo>
                  <a:pt x="0"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4"/>
          <p:cNvSpPr/>
          <p:nvPr/>
        </p:nvSpPr>
        <p:spPr>
          <a:xfrm rot="-5400000">
            <a:off x="1677329" y="1743458"/>
            <a:ext cx="596347" cy="664302"/>
          </a:xfrm>
          <a:custGeom>
            <a:rect b="b" l="l" r="r" t="t"/>
            <a:pathLst>
              <a:path extrusionOk="0" h="458" w="411">
                <a:moveTo>
                  <a:pt x="411" y="458"/>
                </a:moveTo>
                <a:lnTo>
                  <a:pt x="0" y="230"/>
                </a:lnTo>
                <a:lnTo>
                  <a:pt x="411" y="0"/>
                </a:lnTo>
                <a:lnTo>
                  <a:pt x="411" y="458"/>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4"/>
          <p:cNvSpPr/>
          <p:nvPr/>
        </p:nvSpPr>
        <p:spPr>
          <a:xfrm rot="-5400000">
            <a:off x="1020279" y="1753613"/>
            <a:ext cx="596347" cy="664302"/>
          </a:xfrm>
          <a:custGeom>
            <a:rect b="b" l="l" r="r" t="t"/>
            <a:pathLst>
              <a:path extrusionOk="0" h="458" w="411">
                <a:moveTo>
                  <a:pt x="411" y="458"/>
                </a:moveTo>
                <a:lnTo>
                  <a:pt x="0" y="230"/>
                </a:lnTo>
                <a:lnTo>
                  <a:pt x="411" y="0"/>
                </a:lnTo>
                <a:lnTo>
                  <a:pt x="411" y="458"/>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4"/>
          <p:cNvSpPr/>
          <p:nvPr/>
        </p:nvSpPr>
        <p:spPr>
          <a:xfrm rot="-5400000">
            <a:off x="690303" y="1754338"/>
            <a:ext cx="596347" cy="662852"/>
          </a:xfrm>
          <a:custGeom>
            <a:rect b="b" l="l" r="r" t="t"/>
            <a:pathLst>
              <a:path extrusionOk="0" h="457" w="411">
                <a:moveTo>
                  <a:pt x="0" y="0"/>
                </a:moveTo>
                <a:lnTo>
                  <a:pt x="411" y="227"/>
                </a:lnTo>
                <a:lnTo>
                  <a:pt x="0" y="457"/>
                </a:lnTo>
                <a:lnTo>
                  <a:pt x="0"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4"/>
          <p:cNvSpPr/>
          <p:nvPr/>
        </p:nvSpPr>
        <p:spPr>
          <a:xfrm rot="-5400000">
            <a:off x="-131369" y="1918961"/>
            <a:ext cx="586190" cy="323449"/>
          </a:xfrm>
          <a:custGeom>
            <a:rect b="b" l="l" r="r" t="t"/>
            <a:pathLst>
              <a:path extrusionOk="0" h="223" w="404">
                <a:moveTo>
                  <a:pt x="0" y="0"/>
                </a:moveTo>
                <a:lnTo>
                  <a:pt x="404" y="223"/>
                </a:lnTo>
                <a:lnTo>
                  <a:pt x="404"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4"/>
          <p:cNvSpPr/>
          <p:nvPr/>
        </p:nvSpPr>
        <p:spPr>
          <a:xfrm rot="-5400000">
            <a:off x="1686033" y="1158717"/>
            <a:ext cx="593445" cy="664302"/>
          </a:xfrm>
          <a:custGeom>
            <a:rect b="b" l="l" r="r" t="t"/>
            <a:pathLst>
              <a:path extrusionOk="0" h="458" w="409">
                <a:moveTo>
                  <a:pt x="0" y="0"/>
                </a:moveTo>
                <a:lnTo>
                  <a:pt x="409" y="230"/>
                </a:lnTo>
                <a:lnTo>
                  <a:pt x="0" y="458"/>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4"/>
          <p:cNvSpPr/>
          <p:nvPr/>
        </p:nvSpPr>
        <p:spPr>
          <a:xfrm rot="-5400000">
            <a:off x="1355332" y="1158717"/>
            <a:ext cx="593445" cy="664302"/>
          </a:xfrm>
          <a:custGeom>
            <a:rect b="b" l="l" r="r" t="t"/>
            <a:pathLst>
              <a:path extrusionOk="0" h="458" w="409">
                <a:moveTo>
                  <a:pt x="409" y="458"/>
                </a:moveTo>
                <a:lnTo>
                  <a:pt x="0" y="228"/>
                </a:lnTo>
                <a:lnTo>
                  <a:pt x="409" y="0"/>
                </a:lnTo>
                <a:lnTo>
                  <a:pt x="409" y="458"/>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4"/>
          <p:cNvSpPr/>
          <p:nvPr/>
        </p:nvSpPr>
        <p:spPr>
          <a:xfrm rot="-5400000">
            <a:off x="358154" y="1159442"/>
            <a:ext cx="593445" cy="662852"/>
          </a:xfrm>
          <a:custGeom>
            <a:rect b="b" l="l" r="r" t="t"/>
            <a:pathLst>
              <a:path extrusionOk="0" h="457" w="409">
                <a:moveTo>
                  <a:pt x="0" y="0"/>
                </a:moveTo>
                <a:lnTo>
                  <a:pt x="409" y="230"/>
                </a:lnTo>
                <a:lnTo>
                  <a:pt x="0" y="457"/>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4"/>
          <p:cNvSpPr/>
          <p:nvPr/>
        </p:nvSpPr>
        <p:spPr>
          <a:xfrm rot="-5400000">
            <a:off x="31804" y="1162343"/>
            <a:ext cx="593445" cy="657050"/>
          </a:xfrm>
          <a:custGeom>
            <a:rect b="b" l="l" r="r" t="t"/>
            <a:pathLst>
              <a:path extrusionOk="0" h="453" w="409">
                <a:moveTo>
                  <a:pt x="402" y="0"/>
                </a:moveTo>
                <a:lnTo>
                  <a:pt x="0" y="223"/>
                </a:lnTo>
                <a:lnTo>
                  <a:pt x="409" y="453"/>
                </a:lnTo>
                <a:lnTo>
                  <a:pt x="409" y="0"/>
                </a:lnTo>
                <a:lnTo>
                  <a:pt x="402" y="0"/>
                </a:lnTo>
                <a:close/>
              </a:path>
            </a:pathLst>
          </a:custGeom>
          <a:solidFill>
            <a:srgbClr val="AECEF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4"/>
          <p:cNvSpPr/>
          <p:nvPr/>
        </p:nvSpPr>
        <p:spPr>
          <a:xfrm rot="-5400000">
            <a:off x="-129918" y="1334220"/>
            <a:ext cx="583288" cy="323449"/>
          </a:xfrm>
          <a:custGeom>
            <a:rect b="b" l="l" r="r" t="t"/>
            <a:pathLst>
              <a:path extrusionOk="0" h="223" w="402">
                <a:moveTo>
                  <a:pt x="0" y="0"/>
                </a:moveTo>
                <a:lnTo>
                  <a:pt x="0" y="223"/>
                </a:lnTo>
                <a:lnTo>
                  <a:pt x="402" y="0"/>
                </a:lnTo>
                <a:lnTo>
                  <a:pt x="0"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4"/>
          <p:cNvSpPr/>
          <p:nvPr/>
        </p:nvSpPr>
        <p:spPr>
          <a:xfrm rot="-5400000">
            <a:off x="1683856" y="563095"/>
            <a:ext cx="597798" cy="664302"/>
          </a:xfrm>
          <a:custGeom>
            <a:rect b="b" l="l" r="r" t="t"/>
            <a:pathLst>
              <a:path extrusionOk="0" h="458" w="412">
                <a:moveTo>
                  <a:pt x="412" y="458"/>
                </a:moveTo>
                <a:lnTo>
                  <a:pt x="0" y="230"/>
                </a:lnTo>
                <a:lnTo>
                  <a:pt x="412" y="0"/>
                </a:lnTo>
                <a:lnTo>
                  <a:pt x="412" y="458"/>
                </a:lnTo>
                <a:close/>
              </a:path>
            </a:pathLst>
          </a:custGeom>
          <a:solidFill>
            <a:srgbClr val="1F608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4"/>
          <p:cNvSpPr/>
          <p:nvPr/>
        </p:nvSpPr>
        <p:spPr>
          <a:xfrm rot="-5400000">
            <a:off x="1019553" y="563095"/>
            <a:ext cx="597798" cy="664302"/>
          </a:xfrm>
          <a:custGeom>
            <a:rect b="b" l="l" r="r" t="t"/>
            <a:pathLst>
              <a:path extrusionOk="0" h="458" w="412">
                <a:moveTo>
                  <a:pt x="412" y="458"/>
                </a:moveTo>
                <a:lnTo>
                  <a:pt x="0" y="230"/>
                </a:lnTo>
                <a:lnTo>
                  <a:pt x="412" y="0"/>
                </a:lnTo>
                <a:lnTo>
                  <a:pt x="412" y="458"/>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4"/>
          <p:cNvSpPr/>
          <p:nvPr/>
        </p:nvSpPr>
        <p:spPr>
          <a:xfrm rot="-5400000">
            <a:off x="689578" y="563820"/>
            <a:ext cx="597798" cy="662852"/>
          </a:xfrm>
          <a:custGeom>
            <a:rect b="b" l="l" r="r" t="t"/>
            <a:pathLst>
              <a:path extrusionOk="0" h="457" w="412">
                <a:moveTo>
                  <a:pt x="0" y="0"/>
                </a:moveTo>
                <a:lnTo>
                  <a:pt x="412" y="227"/>
                </a:lnTo>
                <a:lnTo>
                  <a:pt x="0" y="457"/>
                </a:lnTo>
                <a:lnTo>
                  <a:pt x="0"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4"/>
          <p:cNvSpPr/>
          <p:nvPr/>
        </p:nvSpPr>
        <p:spPr>
          <a:xfrm rot="-5400000">
            <a:off x="355977" y="563820"/>
            <a:ext cx="597798" cy="662852"/>
          </a:xfrm>
          <a:custGeom>
            <a:rect b="b" l="l" r="r" t="t"/>
            <a:pathLst>
              <a:path extrusionOk="0" h="457" w="412">
                <a:moveTo>
                  <a:pt x="412" y="457"/>
                </a:moveTo>
                <a:lnTo>
                  <a:pt x="0" y="230"/>
                </a:lnTo>
                <a:lnTo>
                  <a:pt x="412" y="0"/>
                </a:lnTo>
                <a:lnTo>
                  <a:pt x="412" y="457"/>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4"/>
          <p:cNvSpPr/>
          <p:nvPr/>
        </p:nvSpPr>
        <p:spPr>
          <a:xfrm rot="-5400000">
            <a:off x="29628" y="566721"/>
            <a:ext cx="597798" cy="657050"/>
          </a:xfrm>
          <a:custGeom>
            <a:rect b="b" l="l" r="r" t="t"/>
            <a:pathLst>
              <a:path extrusionOk="0" h="453" w="412">
                <a:moveTo>
                  <a:pt x="0" y="0"/>
                </a:moveTo>
                <a:lnTo>
                  <a:pt x="0" y="453"/>
                </a:lnTo>
                <a:lnTo>
                  <a:pt x="412" y="223"/>
                </a:lnTo>
                <a:lnTo>
                  <a:pt x="10" y="0"/>
                </a:lnTo>
                <a:lnTo>
                  <a:pt x="0"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4"/>
          <p:cNvSpPr/>
          <p:nvPr/>
        </p:nvSpPr>
        <p:spPr>
          <a:xfrm rot="-5400000">
            <a:off x="-129918" y="726266"/>
            <a:ext cx="583288" cy="323449"/>
          </a:xfrm>
          <a:custGeom>
            <a:rect b="b" l="l" r="r" t="t"/>
            <a:pathLst>
              <a:path extrusionOk="0" h="223" w="402">
                <a:moveTo>
                  <a:pt x="0" y="0"/>
                </a:moveTo>
                <a:lnTo>
                  <a:pt x="402" y="223"/>
                </a:lnTo>
                <a:lnTo>
                  <a:pt x="402" y="0"/>
                </a:lnTo>
                <a:lnTo>
                  <a:pt x="0" y="0"/>
                </a:lnTo>
                <a:close/>
              </a:path>
            </a:pathLst>
          </a:custGeom>
          <a:solidFill>
            <a:srgbClr val="14405C"/>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4"/>
          <p:cNvSpPr/>
          <p:nvPr/>
        </p:nvSpPr>
        <p:spPr>
          <a:xfrm rot="-5400000">
            <a:off x="690303" y="-33253"/>
            <a:ext cx="596347" cy="662852"/>
          </a:xfrm>
          <a:custGeom>
            <a:rect b="b" l="l" r="r" t="t"/>
            <a:pathLst>
              <a:path extrusionOk="0" h="457" w="411">
                <a:moveTo>
                  <a:pt x="411" y="457"/>
                </a:moveTo>
                <a:lnTo>
                  <a:pt x="0" y="227"/>
                </a:lnTo>
                <a:lnTo>
                  <a:pt x="411" y="0"/>
                </a:lnTo>
                <a:lnTo>
                  <a:pt x="411" y="457"/>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rot="-5400000">
            <a:off x="30353" y="-30352"/>
            <a:ext cx="596347" cy="657050"/>
          </a:xfrm>
          <a:custGeom>
            <a:rect b="b" l="l" r="r" t="t"/>
            <a:pathLst>
              <a:path extrusionOk="0" h="453" w="411">
                <a:moveTo>
                  <a:pt x="404" y="0"/>
                </a:moveTo>
                <a:lnTo>
                  <a:pt x="0" y="223"/>
                </a:lnTo>
                <a:lnTo>
                  <a:pt x="411" y="453"/>
                </a:lnTo>
                <a:lnTo>
                  <a:pt x="411" y="0"/>
                </a:lnTo>
                <a:lnTo>
                  <a:pt x="404" y="0"/>
                </a:lnTo>
                <a:close/>
              </a:path>
            </a:pathLst>
          </a:custGeom>
          <a:solidFill>
            <a:srgbClr val="2980B8"/>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4"/>
          <p:cNvSpPr/>
          <p:nvPr/>
        </p:nvSpPr>
        <p:spPr>
          <a:xfrm rot="-5400000">
            <a:off x="-131369" y="141527"/>
            <a:ext cx="586190" cy="323449"/>
          </a:xfrm>
          <a:custGeom>
            <a:rect b="b" l="l" r="r" t="t"/>
            <a:pathLst>
              <a:path extrusionOk="0" h="223" w="404">
                <a:moveTo>
                  <a:pt x="0" y="0"/>
                </a:moveTo>
                <a:lnTo>
                  <a:pt x="0" y="223"/>
                </a:lnTo>
                <a:lnTo>
                  <a:pt x="404" y="0"/>
                </a:lnTo>
                <a:lnTo>
                  <a:pt x="0" y="0"/>
                </a:lnTo>
                <a:close/>
              </a:path>
            </a:pathLst>
          </a:custGeom>
          <a:solidFill>
            <a:srgbClr val="A2CEEA"/>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4"/>
          <p:cNvSpPr/>
          <p:nvPr/>
        </p:nvSpPr>
        <p:spPr>
          <a:xfrm rot="-5400000">
            <a:off x="1021729" y="1158716"/>
            <a:ext cx="593444" cy="664303"/>
          </a:xfrm>
          <a:custGeom>
            <a:rect b="b" l="l" r="r" t="t"/>
            <a:pathLst>
              <a:path extrusionOk="0" h="458" w="409">
                <a:moveTo>
                  <a:pt x="0" y="0"/>
                </a:moveTo>
                <a:lnTo>
                  <a:pt x="409" y="230"/>
                </a:lnTo>
                <a:lnTo>
                  <a:pt x="0" y="458"/>
                </a:lnTo>
                <a:lnTo>
                  <a:pt x="0" y="0"/>
                </a:lnTo>
                <a:close/>
              </a:path>
            </a:pathLst>
          </a:custGeom>
          <a:solidFill>
            <a:srgbClr val="1F60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30353" y="2951385"/>
            <a:ext cx="596347" cy="657050"/>
          </a:xfrm>
          <a:custGeom>
            <a:rect b="b" l="l" r="r" t="t"/>
            <a:pathLst>
              <a:path extrusionOk="0" h="453" w="411">
                <a:moveTo>
                  <a:pt x="0" y="0"/>
                </a:moveTo>
                <a:lnTo>
                  <a:pt x="0" y="453"/>
                </a:lnTo>
                <a:lnTo>
                  <a:pt x="411" y="223"/>
                </a:lnTo>
                <a:lnTo>
                  <a:pt x="7" y="0"/>
                </a:lnTo>
                <a:lnTo>
                  <a:pt x="0" y="0"/>
                </a:lnTo>
                <a:close/>
              </a:path>
            </a:pathLst>
          </a:custGeom>
          <a:solidFill>
            <a:srgbClr val="1440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4"/>
          <p:cNvSpPr/>
          <p:nvPr/>
        </p:nvSpPr>
        <p:spPr>
          <a:xfrm rot="-5400000">
            <a:off x="1020280" y="-33977"/>
            <a:ext cx="596347" cy="664303"/>
          </a:xfrm>
          <a:custGeom>
            <a:rect b="b" l="l" r="r" t="t"/>
            <a:pathLst>
              <a:path extrusionOk="0" h="458" w="411">
                <a:moveTo>
                  <a:pt x="0" y="0"/>
                </a:moveTo>
                <a:lnTo>
                  <a:pt x="411" y="230"/>
                </a:lnTo>
                <a:lnTo>
                  <a:pt x="0" y="458"/>
                </a:lnTo>
                <a:lnTo>
                  <a:pt x="0" y="0"/>
                </a:lnTo>
                <a:close/>
              </a:path>
            </a:pathLst>
          </a:custGeom>
          <a:solidFill>
            <a:srgbClr val="AECE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4"/>
          <p:cNvSpPr txBox="1"/>
          <p:nvPr>
            <p:ph type="title"/>
          </p:nvPr>
        </p:nvSpPr>
        <p:spPr>
          <a:xfrm>
            <a:off x="2743199" y="2398448"/>
            <a:ext cx="6042455" cy="49859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US">
                <a:latin typeface="Calibri"/>
                <a:ea typeface="Calibri"/>
                <a:cs typeface="Calibri"/>
                <a:sym typeface="Calibri"/>
              </a:rPr>
              <a:t>CSE 4513 </a:t>
            </a:r>
            <a:endParaRPr/>
          </a:p>
        </p:txBody>
      </p:sp>
      <p:sp>
        <p:nvSpPr>
          <p:cNvPr id="151" name="Google Shape;151;p14"/>
          <p:cNvSpPr txBox="1"/>
          <p:nvPr/>
        </p:nvSpPr>
        <p:spPr>
          <a:xfrm>
            <a:off x="2743199" y="3237408"/>
            <a:ext cx="6042455" cy="49859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Calibri"/>
              <a:buNone/>
            </a:pPr>
            <a:r>
              <a:rPr b="1" lang="en-US" sz="3600" u="none">
                <a:solidFill>
                  <a:schemeClr val="dk1"/>
                </a:solidFill>
                <a:latin typeface="Calibri"/>
                <a:ea typeface="Calibri"/>
                <a:cs typeface="Calibri"/>
                <a:sym typeface="Calibri"/>
              </a:rPr>
              <a:t>Lec – 2~3</a:t>
            </a:r>
            <a:endParaRPr/>
          </a:p>
        </p:txBody>
      </p:sp>
      <p:sp>
        <p:nvSpPr>
          <p:cNvPr id="152" name="Google Shape;152;p14"/>
          <p:cNvSpPr/>
          <p:nvPr/>
        </p:nvSpPr>
        <p:spPr>
          <a:xfrm>
            <a:off x="1319904" y="3608037"/>
            <a:ext cx="9678296"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rgbClr val="0D3571"/>
                </a:solidFill>
                <a:latin typeface="Calibri"/>
                <a:ea typeface="Calibri"/>
                <a:cs typeface="Calibri"/>
                <a:sym typeface="Calibri"/>
              </a:rPr>
              <a:t>SW Development Life Cycle (SDLC) Models</a:t>
            </a:r>
            <a:endParaRPr/>
          </a:p>
          <a:p>
            <a:pPr indent="0" lvl="0" marL="0" marR="0" rtl="0" algn="ctr">
              <a:spcBef>
                <a:spcPts val="0"/>
              </a:spcBef>
              <a:spcAft>
                <a:spcPts val="0"/>
              </a:spcAft>
              <a:buNone/>
            </a:pPr>
            <a:r>
              <a:t/>
            </a:r>
            <a:endParaRPr sz="4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V-Shaped Model</a:t>
            </a:r>
            <a:endParaRPr/>
          </a:p>
        </p:txBody>
      </p:sp>
      <p:sp>
        <p:nvSpPr>
          <p:cNvPr id="225" name="Google Shape;225;p23"/>
          <p:cNvSpPr/>
          <p:nvPr/>
        </p:nvSpPr>
        <p:spPr>
          <a:xfrm>
            <a:off x="234999" y="1042776"/>
            <a:ext cx="6202871" cy="6063198"/>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an </a:t>
            </a:r>
            <a:r>
              <a:rPr lang="en-US" sz="2400">
                <a:solidFill>
                  <a:srgbClr val="0070C0"/>
                </a:solidFill>
                <a:latin typeface="arial"/>
                <a:ea typeface="arial"/>
                <a:cs typeface="arial"/>
                <a:sym typeface="arial"/>
              </a:rPr>
              <a:t>extension of the waterfall model</a:t>
            </a:r>
            <a:r>
              <a:rPr lang="en-US" sz="2400">
                <a:solidFill>
                  <a:srgbClr val="222222"/>
                </a:solidFill>
                <a:latin typeface="arial"/>
                <a:ea typeface="arial"/>
                <a:cs typeface="arial"/>
                <a:sym typeface="arial"/>
              </a:rPr>
              <a:t>, Instead of moving down in a linear way, the </a:t>
            </a:r>
            <a:r>
              <a:rPr lang="en-US" sz="2400">
                <a:solidFill>
                  <a:srgbClr val="0070C0"/>
                </a:solidFill>
                <a:latin typeface="arial"/>
                <a:ea typeface="arial"/>
                <a:cs typeface="arial"/>
                <a:sym typeface="arial"/>
              </a:rPr>
              <a:t>process steps are bent upwards.</a:t>
            </a:r>
            <a:r>
              <a:rPr lang="en-US" sz="2400">
                <a:solidFill>
                  <a:srgbClr val="222222"/>
                </a:solidFill>
                <a:latin typeface="arial"/>
                <a:ea typeface="arial"/>
                <a:cs typeface="arial"/>
                <a:sym typeface="arial"/>
              </a:rPr>
              <a:t> after the implementation and coding phase, to form the typical V shape. </a:t>
            </a:r>
            <a:endParaRPr/>
          </a:p>
          <a:p>
            <a:pPr indent="-457200" lvl="0" marL="4572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major difference between the V-shaped model and waterfall model is the </a:t>
            </a:r>
            <a:r>
              <a:rPr lang="en-US" sz="2400">
                <a:solidFill>
                  <a:srgbClr val="0070C0"/>
                </a:solidFill>
                <a:latin typeface="arial"/>
                <a:ea typeface="arial"/>
                <a:cs typeface="arial"/>
                <a:sym typeface="arial"/>
              </a:rPr>
              <a:t>early test planning</a:t>
            </a:r>
            <a:r>
              <a:rPr lang="en-US" sz="2400">
                <a:solidFill>
                  <a:srgbClr val="222222"/>
                </a:solidFill>
                <a:latin typeface="arial"/>
                <a:ea typeface="arial"/>
                <a:cs typeface="arial"/>
                <a:sym typeface="arial"/>
              </a:rPr>
              <a:t> in the V-shaped model.</a:t>
            </a:r>
            <a:endParaRPr/>
          </a:p>
          <a:p>
            <a:pPr indent="-304800" lvl="0" marL="457200" marR="0" rtl="0" algn="just">
              <a:lnSpc>
                <a:spcPct val="150000"/>
              </a:lnSpc>
              <a:spcBef>
                <a:spcPts val="0"/>
              </a:spcBef>
              <a:spcAft>
                <a:spcPts val="0"/>
              </a:spcAft>
              <a:buClr>
                <a:schemeClr val="dk1"/>
              </a:buClr>
              <a:buSzPts val="2400"/>
              <a:buFont typeface="Noto Sans Symbols"/>
              <a:buNone/>
            </a:pPr>
            <a:r>
              <a:t/>
            </a:r>
            <a:endParaRPr sz="2400">
              <a:solidFill>
                <a:srgbClr val="222222"/>
              </a:solidFill>
              <a:latin typeface="arial"/>
              <a:ea typeface="arial"/>
              <a:cs typeface="arial"/>
              <a:sym typeface="arial"/>
            </a:endParaRPr>
          </a:p>
          <a:p>
            <a:pPr indent="-279400" lvl="0" marL="457200" marR="0" rtl="0" algn="just">
              <a:spcBef>
                <a:spcPts val="0"/>
              </a:spcBef>
              <a:spcAft>
                <a:spcPts val="0"/>
              </a:spcAft>
              <a:buClr>
                <a:schemeClr val="dk1"/>
              </a:buClr>
              <a:buSzPts val="2800"/>
              <a:buFont typeface="Noto Sans Symbols"/>
              <a:buNone/>
            </a:pPr>
            <a:r>
              <a:t/>
            </a:r>
            <a:endParaRPr b="1" sz="2800">
              <a:solidFill>
                <a:srgbClr val="0D3571"/>
              </a:solidFill>
              <a:latin typeface="Calibri"/>
              <a:ea typeface="Calibri"/>
              <a:cs typeface="Calibri"/>
              <a:sym typeface="Calibri"/>
            </a:endParaRPr>
          </a:p>
        </p:txBody>
      </p:sp>
      <p:pic>
        <p:nvPicPr>
          <p:cNvPr descr="SDLC V-Model" id="226" name="Google Shape;226;p23"/>
          <p:cNvPicPr preferRelativeResize="0"/>
          <p:nvPr/>
        </p:nvPicPr>
        <p:blipFill rotWithShape="1">
          <a:blip r:embed="rId3">
            <a:alphaModFix/>
          </a:blip>
          <a:srcRect b="0" l="0" r="0" t="0"/>
          <a:stretch/>
        </p:blipFill>
        <p:spPr>
          <a:xfrm>
            <a:off x="6746789" y="1109663"/>
            <a:ext cx="5443624" cy="48092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V Model</a:t>
            </a:r>
            <a:endParaRPr/>
          </a:p>
        </p:txBody>
      </p:sp>
      <p:sp>
        <p:nvSpPr>
          <p:cNvPr id="232" name="Google Shape;232;p24"/>
          <p:cNvSpPr/>
          <p:nvPr/>
        </p:nvSpPr>
        <p:spPr>
          <a:xfrm>
            <a:off x="244608" y="978238"/>
            <a:ext cx="11553692" cy="432753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rgbClr val="222222"/>
                </a:solidFill>
                <a:latin typeface="Arial"/>
                <a:ea typeface="Arial"/>
                <a:cs typeface="Arial"/>
                <a:sym typeface="Arial"/>
              </a:rPr>
              <a:t>List of things to consider when using the V model:</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Requirements are well defined, clearly documented and fixed.</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Product definition is stable.</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Technology is not dynamic and is well understood by the project team.</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There are no ambiguous or undefined requirements.</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project is short in nature</a:t>
            </a:r>
            <a:endParaRPr b="0" i="0" sz="2400">
              <a:solidFill>
                <a:srgbClr val="22222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V Model - Advantages</a:t>
            </a:r>
            <a:br>
              <a:rPr lang="en-US"/>
            </a:br>
            <a:endParaRPr/>
          </a:p>
        </p:txBody>
      </p:sp>
      <p:sp>
        <p:nvSpPr>
          <p:cNvPr id="238" name="Google Shape;238;p25"/>
          <p:cNvSpPr/>
          <p:nvPr/>
        </p:nvSpPr>
        <p:spPr>
          <a:xfrm>
            <a:off x="244608" y="978238"/>
            <a:ext cx="11553692" cy="39018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Simple and easy to use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Each phase has specific deliverables.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Higher chance of success over the waterfall model due to the development of test plans early on during the life cycle.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Works well for where requirements are easily understood.</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Verification and validation of the product in the early stages of product development.</a:t>
            </a:r>
            <a:endParaRPr b="0" i="0" sz="2400">
              <a:solidFill>
                <a:srgbClr val="22222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V Model - Disadvantages</a:t>
            </a:r>
            <a:br>
              <a:rPr lang="en-US"/>
            </a:br>
            <a:endParaRPr/>
          </a:p>
        </p:txBody>
      </p:sp>
      <p:sp>
        <p:nvSpPr>
          <p:cNvPr id="244" name="Google Shape;244;p26"/>
          <p:cNvSpPr/>
          <p:nvPr/>
        </p:nvSpPr>
        <p:spPr>
          <a:xfrm>
            <a:off x="244608" y="978238"/>
            <a:ext cx="11553692" cy="335803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Very inflexible, like the waterfall model.</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Adjusting scope is difficult and expensive.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software is developed during the implementation phase, so no early prototypes of the software are produced.</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model doesn’t provide a clear path for problems found during testing phases.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Costly and required more time, in addition to a detailed plan</a:t>
            </a:r>
            <a:endParaRPr b="0" i="0" sz="2400">
              <a:solidFill>
                <a:srgbClr val="22222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Iterative Incremental Model</a:t>
            </a:r>
            <a:endParaRPr/>
          </a:p>
        </p:txBody>
      </p:sp>
      <p:sp>
        <p:nvSpPr>
          <p:cNvPr id="250" name="Google Shape;250;p27"/>
          <p:cNvSpPr/>
          <p:nvPr/>
        </p:nvSpPr>
        <p:spPr>
          <a:xfrm>
            <a:off x="234999" y="956277"/>
            <a:ext cx="11479206" cy="3000821"/>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50000"/>
              </a:lnSpc>
              <a:spcBef>
                <a:spcPts val="0"/>
              </a:spcBef>
              <a:spcAft>
                <a:spcPts val="0"/>
              </a:spcAft>
              <a:buClr>
                <a:srgbClr val="222222"/>
              </a:buClr>
              <a:buSzPts val="1800"/>
              <a:buFont typeface="Noto Sans Symbols"/>
              <a:buChar char="✔"/>
            </a:pPr>
            <a:r>
              <a:rPr lang="en-US" sz="1800">
                <a:solidFill>
                  <a:srgbClr val="222222"/>
                </a:solidFill>
                <a:latin typeface="arial"/>
                <a:ea typeface="arial"/>
                <a:cs typeface="arial"/>
                <a:sym typeface="arial"/>
              </a:rPr>
              <a:t>developed to overcome the weaknesses of the waterfall model. </a:t>
            </a:r>
            <a:endParaRPr/>
          </a:p>
          <a:p>
            <a:pPr indent="-457200" lvl="0" marL="457200" marR="0" rtl="0" algn="just">
              <a:lnSpc>
                <a:spcPct val="150000"/>
              </a:lnSpc>
              <a:spcBef>
                <a:spcPts val="0"/>
              </a:spcBef>
              <a:spcAft>
                <a:spcPts val="0"/>
              </a:spcAft>
              <a:buClr>
                <a:srgbClr val="222222"/>
              </a:buClr>
              <a:buSzPts val="1800"/>
              <a:buFont typeface="Noto Sans Symbols"/>
              <a:buChar char="✔"/>
            </a:pPr>
            <a:r>
              <a:rPr lang="en-US" sz="1800">
                <a:solidFill>
                  <a:srgbClr val="222222"/>
                </a:solidFill>
                <a:latin typeface="arial"/>
                <a:ea typeface="arial"/>
                <a:cs typeface="arial"/>
                <a:sym typeface="arial"/>
              </a:rPr>
              <a:t>starts with an initial planning and ends with deployment with the cyclic interactions in between. </a:t>
            </a:r>
            <a:endParaRPr/>
          </a:p>
          <a:p>
            <a:pPr indent="-457200" lvl="0" marL="457200" marR="0" rtl="0" algn="just">
              <a:lnSpc>
                <a:spcPct val="150000"/>
              </a:lnSpc>
              <a:spcBef>
                <a:spcPts val="0"/>
              </a:spcBef>
              <a:spcAft>
                <a:spcPts val="0"/>
              </a:spcAft>
              <a:buClr>
                <a:srgbClr val="222222"/>
              </a:buClr>
              <a:buSzPts val="1800"/>
              <a:buFont typeface="Noto Sans Symbols"/>
              <a:buChar char="✔"/>
            </a:pPr>
            <a:r>
              <a:rPr lang="en-US" sz="1800">
                <a:solidFill>
                  <a:srgbClr val="222222"/>
                </a:solidFill>
                <a:latin typeface="arial"/>
                <a:ea typeface="arial"/>
                <a:cs typeface="arial"/>
                <a:sym typeface="arial"/>
              </a:rPr>
              <a:t>The basic idea behind this method is to develop a system through repeated cycles (</a:t>
            </a:r>
            <a:r>
              <a:rPr b="1" lang="en-US" sz="1800">
                <a:solidFill>
                  <a:srgbClr val="1251AC"/>
                </a:solidFill>
                <a:latin typeface="arial"/>
                <a:ea typeface="arial"/>
                <a:cs typeface="arial"/>
                <a:sym typeface="arial"/>
              </a:rPr>
              <a:t>iterative</a:t>
            </a:r>
            <a:r>
              <a:rPr lang="en-US" sz="1800">
                <a:solidFill>
                  <a:srgbClr val="222222"/>
                </a:solidFill>
                <a:latin typeface="arial"/>
                <a:ea typeface="arial"/>
                <a:cs typeface="arial"/>
                <a:sym typeface="arial"/>
              </a:rPr>
              <a:t>) and in smaller portions at a time (</a:t>
            </a:r>
            <a:r>
              <a:rPr b="1" lang="en-US" sz="1800">
                <a:solidFill>
                  <a:srgbClr val="1251AC"/>
                </a:solidFill>
                <a:latin typeface="arial"/>
                <a:ea typeface="arial"/>
                <a:cs typeface="arial"/>
                <a:sym typeface="arial"/>
              </a:rPr>
              <a:t>incremental</a:t>
            </a:r>
            <a:r>
              <a:rPr lang="en-US" sz="1800">
                <a:solidFill>
                  <a:srgbClr val="222222"/>
                </a:solidFill>
                <a:latin typeface="arial"/>
                <a:ea typeface="arial"/>
                <a:cs typeface="arial"/>
                <a:sym typeface="arial"/>
              </a:rPr>
              <a:t>).</a:t>
            </a:r>
            <a:endParaRPr/>
          </a:p>
          <a:p>
            <a:pPr indent="-457200" lvl="0" marL="457200" marR="0" rtl="0" algn="just">
              <a:lnSpc>
                <a:spcPct val="150000"/>
              </a:lnSpc>
              <a:spcBef>
                <a:spcPts val="0"/>
              </a:spcBef>
              <a:spcAft>
                <a:spcPts val="0"/>
              </a:spcAft>
              <a:buClr>
                <a:srgbClr val="222222"/>
              </a:buClr>
              <a:buSzPts val="1800"/>
              <a:buFont typeface="Noto Sans Symbols"/>
              <a:buChar char="✔"/>
            </a:pPr>
            <a:r>
              <a:rPr lang="en-US" sz="1800">
                <a:solidFill>
                  <a:srgbClr val="222222"/>
                </a:solidFill>
                <a:latin typeface="arial"/>
                <a:ea typeface="arial"/>
                <a:cs typeface="arial"/>
                <a:sym typeface="arial"/>
              </a:rPr>
              <a:t> allowing software developers to take advantage of what was learned during the development of earlier parts or versions of the system. </a:t>
            </a:r>
            <a:endParaRPr/>
          </a:p>
          <a:p>
            <a:pPr indent="-457200" lvl="0" marL="457200" marR="0" rtl="0" algn="just">
              <a:lnSpc>
                <a:spcPct val="150000"/>
              </a:lnSpc>
              <a:spcBef>
                <a:spcPts val="0"/>
              </a:spcBef>
              <a:spcAft>
                <a:spcPts val="0"/>
              </a:spcAft>
              <a:buClr>
                <a:srgbClr val="222222"/>
              </a:buClr>
              <a:buSzPts val="1800"/>
              <a:buFont typeface="Noto Sans Symbols"/>
              <a:buChar char="✔"/>
            </a:pPr>
            <a:r>
              <a:rPr lang="en-US" sz="1800">
                <a:solidFill>
                  <a:srgbClr val="222222"/>
                </a:solidFill>
                <a:latin typeface="arial"/>
                <a:ea typeface="arial"/>
                <a:cs typeface="arial"/>
                <a:sym typeface="arial"/>
              </a:rPr>
              <a:t>It can consist of mini waterfalls or mini V-Shaped model</a:t>
            </a:r>
            <a:endParaRPr b="1" sz="1800">
              <a:solidFill>
                <a:srgbClr val="0D3571"/>
              </a:solidFill>
              <a:latin typeface="Calibri"/>
              <a:ea typeface="Calibri"/>
              <a:cs typeface="Calibri"/>
              <a:sym typeface="Calibri"/>
            </a:endParaRPr>
          </a:p>
        </p:txBody>
      </p:sp>
      <p:pic>
        <p:nvPicPr>
          <p:cNvPr descr="Iterations" id="251" name="Google Shape;251;p27"/>
          <p:cNvPicPr preferRelativeResize="0"/>
          <p:nvPr/>
        </p:nvPicPr>
        <p:blipFill rotWithShape="1">
          <a:blip r:embed="rId3">
            <a:alphaModFix/>
          </a:blip>
          <a:srcRect b="0" l="0" r="0" t="0"/>
          <a:stretch/>
        </p:blipFill>
        <p:spPr>
          <a:xfrm>
            <a:off x="2286365" y="4020505"/>
            <a:ext cx="6963515" cy="25532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Iterative &amp; Incremental Method</a:t>
            </a:r>
            <a:endParaRPr/>
          </a:p>
        </p:txBody>
      </p:sp>
      <p:sp>
        <p:nvSpPr>
          <p:cNvPr id="257" name="Google Shape;257;p28"/>
          <p:cNvSpPr/>
          <p:nvPr/>
        </p:nvSpPr>
        <p:spPr>
          <a:xfrm>
            <a:off x="283245" y="913843"/>
            <a:ext cx="11553692" cy="480131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rgbClr val="222222"/>
                </a:solidFill>
                <a:latin typeface="Arial"/>
                <a:ea typeface="Arial"/>
                <a:cs typeface="Arial"/>
                <a:sym typeface="Arial"/>
              </a:rPr>
              <a:t>List of things to consider :</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Most of the requirements are known up-front but are expected to evolve over time.</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The requirements are prioritized.</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There is a need to get the basic functionality delivered fast.</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A project has lengthy development schedules.</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A project has new technology.</a:t>
            </a:r>
            <a:endParaRPr/>
          </a:p>
          <a:p>
            <a:pPr indent="-342900" lvl="0" marL="342900" marR="0" rtl="0" algn="l">
              <a:lnSpc>
                <a:spcPct val="20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The domain is new to the team.</a:t>
            </a:r>
            <a:endParaRPr b="0" i="0" sz="2200">
              <a:solidFill>
                <a:srgbClr val="22222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Iterative Incremental Model - Advantages</a:t>
            </a:r>
            <a:br>
              <a:rPr lang="en-US"/>
            </a:br>
            <a:endParaRPr/>
          </a:p>
        </p:txBody>
      </p:sp>
      <p:sp>
        <p:nvSpPr>
          <p:cNvPr id="263" name="Google Shape;263;p29"/>
          <p:cNvSpPr/>
          <p:nvPr/>
        </p:nvSpPr>
        <p:spPr>
          <a:xfrm>
            <a:off x="244608" y="978238"/>
            <a:ext cx="11553692" cy="502002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You can develop prioritized requirements first.</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Initial product delivery is faster.</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Customers gets important functionality early.</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Lowers initial delivery cost.</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Each release is a product increment, so that the customer will have a working product at hand all the time.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Customer can provide feedback to each product increment, thus avoiding surprises at the end of development.</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Requirements changes can be easily accommodated.</a:t>
            </a:r>
            <a:endParaRPr b="0" i="0" sz="2400">
              <a:solidFill>
                <a:srgbClr val="22222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Iterative Incremental Model - Disadvantages</a:t>
            </a:r>
            <a:br>
              <a:rPr lang="en-US"/>
            </a:br>
            <a:endParaRPr/>
          </a:p>
        </p:txBody>
      </p:sp>
      <p:sp>
        <p:nvSpPr>
          <p:cNvPr id="269" name="Google Shape;269;p30"/>
          <p:cNvSpPr/>
          <p:nvPr/>
        </p:nvSpPr>
        <p:spPr>
          <a:xfrm>
            <a:off x="244608" y="978238"/>
            <a:ext cx="11553692" cy="391203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Requires effective planning of iterations.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Requires efficient design to ensure inclusion of the required functionality and provision for changes later.</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Requires early definition of a complete and fully functional system to allow the definition of increments.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Well-defined module interfaces are required, as some are developed long before others are developed.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a:t>
            </a:r>
            <a:endParaRPr/>
          </a:p>
        </p:txBody>
      </p:sp>
      <p:sp>
        <p:nvSpPr>
          <p:cNvPr id="275" name="Google Shape;275;p31"/>
          <p:cNvSpPr/>
          <p:nvPr/>
        </p:nvSpPr>
        <p:spPr>
          <a:xfrm>
            <a:off x="283245" y="969982"/>
            <a:ext cx="11582434" cy="445583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is a </a:t>
            </a:r>
            <a:r>
              <a:rPr lang="en-US" sz="2400">
                <a:solidFill>
                  <a:srgbClr val="0070C0"/>
                </a:solidFill>
                <a:latin typeface="Arial"/>
                <a:ea typeface="Arial"/>
                <a:cs typeface="Arial"/>
                <a:sym typeface="Arial"/>
              </a:rPr>
              <a:t>combination of a waterfall model </a:t>
            </a:r>
            <a:r>
              <a:rPr lang="en-US" sz="2400">
                <a:solidFill>
                  <a:srgbClr val="222222"/>
                </a:solidFill>
                <a:latin typeface="Arial"/>
                <a:ea typeface="Arial"/>
                <a:cs typeface="Arial"/>
                <a:sym typeface="Arial"/>
              </a:rPr>
              <a:t>and </a:t>
            </a:r>
            <a:r>
              <a:rPr lang="en-US" sz="2400">
                <a:solidFill>
                  <a:srgbClr val="0070C0"/>
                </a:solidFill>
                <a:latin typeface="Arial"/>
                <a:ea typeface="Arial"/>
                <a:cs typeface="Arial"/>
                <a:sym typeface="Arial"/>
              </a:rPr>
              <a:t>iterative model</a:t>
            </a:r>
            <a:r>
              <a:rPr lang="en-US" sz="2400">
                <a:solidFill>
                  <a:srgbClr val="222222"/>
                </a:solidFill>
                <a:latin typeface="Arial"/>
                <a:ea typeface="Arial"/>
                <a:cs typeface="Arial"/>
                <a:sym typeface="Arial"/>
              </a:rPr>
              <a:t>. </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Each phase in spiral model begins with a design goal and ends with the client reviewing the progress. </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development team in Spiral-SDLC model starts with a small set of requirement and goes through each development phase for those set of requirements. </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software engineering team adds functionality for the additional requirement in every-increasing spirals until the application is ready for the production phase</a:t>
            </a:r>
            <a:endParaRPr b="0" i="0" sz="2400">
              <a:solidFill>
                <a:srgbClr val="22222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a:t>
            </a:r>
            <a:endParaRPr/>
          </a:p>
        </p:txBody>
      </p:sp>
      <p:grpSp>
        <p:nvGrpSpPr>
          <p:cNvPr id="281" name="Google Shape;281;p32"/>
          <p:cNvGrpSpPr/>
          <p:nvPr/>
        </p:nvGrpSpPr>
        <p:grpSpPr>
          <a:xfrm>
            <a:off x="2533640" y="1933210"/>
            <a:ext cx="3429000" cy="3429000"/>
            <a:chOff x="0" y="25400"/>
            <a:chExt cx="3429000" cy="3429000"/>
          </a:xfrm>
        </p:grpSpPr>
        <p:sp>
          <p:nvSpPr>
            <p:cNvPr id="282" name="Google Shape;282;p32"/>
            <p:cNvSpPr/>
            <p:nvPr/>
          </p:nvSpPr>
          <p:spPr>
            <a:xfrm>
              <a:off x="0" y="25400"/>
              <a:ext cx="3429000" cy="3429000"/>
            </a:xfrm>
            <a:prstGeom prst="quadArrow">
              <a:avLst>
                <a:gd fmla="val 2000" name="adj1"/>
                <a:gd fmla="val 4000" name="adj2"/>
                <a:gd fmla="val 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222885" y="248285"/>
              <a:ext cx="1371600" cy="1371600"/>
            </a:xfrm>
            <a:prstGeom prst="rect">
              <a:avLst/>
            </a:prstGeom>
            <a:gradFill>
              <a:gsLst>
                <a:gs pos="0">
                  <a:srgbClr val="97AEA0"/>
                </a:gs>
                <a:gs pos="100000">
                  <a:srgbClr val="68868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nvSpPr>
          <p:spPr>
            <a:xfrm>
              <a:off x="222885" y="24828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285" name="Google Shape;285;p32"/>
            <p:cNvSpPr/>
            <p:nvPr/>
          </p:nvSpPr>
          <p:spPr>
            <a:xfrm>
              <a:off x="1834515" y="248285"/>
              <a:ext cx="1371600" cy="1371600"/>
            </a:xfrm>
            <a:prstGeom prst="rect">
              <a:avLst/>
            </a:prstGeom>
            <a:gradFill>
              <a:gsLst>
                <a:gs pos="0">
                  <a:srgbClr val="97AEA0"/>
                </a:gs>
                <a:gs pos="100000">
                  <a:srgbClr val="68868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txBox="1"/>
            <p:nvPr/>
          </p:nvSpPr>
          <p:spPr>
            <a:xfrm>
              <a:off x="1834515" y="24828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287" name="Google Shape;287;p32"/>
            <p:cNvSpPr/>
            <p:nvPr/>
          </p:nvSpPr>
          <p:spPr>
            <a:xfrm>
              <a:off x="222885" y="1859915"/>
              <a:ext cx="1371600" cy="1371600"/>
            </a:xfrm>
            <a:prstGeom prst="rect">
              <a:avLst/>
            </a:prstGeom>
            <a:gradFill>
              <a:gsLst>
                <a:gs pos="0">
                  <a:srgbClr val="53737B"/>
                </a:gs>
                <a:gs pos="100000">
                  <a:srgbClr val="496A7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txBox="1"/>
            <p:nvPr/>
          </p:nvSpPr>
          <p:spPr>
            <a:xfrm>
              <a:off x="222885" y="185991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289" name="Google Shape;289;p32"/>
            <p:cNvSpPr/>
            <p:nvPr/>
          </p:nvSpPr>
          <p:spPr>
            <a:xfrm>
              <a:off x="1834515" y="1859915"/>
              <a:ext cx="1371600" cy="1371600"/>
            </a:xfrm>
            <a:prstGeom prst="rect">
              <a:avLst/>
            </a:prstGeom>
            <a:gradFill>
              <a:gsLst>
                <a:gs pos="0">
                  <a:srgbClr val="53737B"/>
                </a:gs>
                <a:gs pos="100000">
                  <a:srgbClr val="496A7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txBox="1"/>
            <p:nvPr/>
          </p:nvSpPr>
          <p:spPr>
            <a:xfrm>
              <a:off x="1834515" y="185991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grpSp>
      <p:sp>
        <p:nvSpPr>
          <p:cNvPr id="291" name="Google Shape;291;p32"/>
          <p:cNvSpPr txBox="1"/>
          <p:nvPr/>
        </p:nvSpPr>
        <p:spPr>
          <a:xfrm>
            <a:off x="5848341" y="2026834"/>
            <a:ext cx="13885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Risk analysis</a:t>
            </a:r>
            <a:endParaRPr/>
          </a:p>
        </p:txBody>
      </p:sp>
      <p:sp>
        <p:nvSpPr>
          <p:cNvPr id="292" name="Google Shape;292;p32"/>
          <p:cNvSpPr txBox="1"/>
          <p:nvPr/>
        </p:nvSpPr>
        <p:spPr>
          <a:xfrm>
            <a:off x="5848340" y="2267092"/>
            <a:ext cx="2057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Identification of potential risk is done while risk mitigation strategy is planned and finalized</a:t>
            </a:r>
            <a:endParaRPr sz="1400">
              <a:solidFill>
                <a:schemeClr val="dk1"/>
              </a:solidFill>
              <a:latin typeface="Open Sans Light"/>
              <a:ea typeface="Open Sans Light"/>
              <a:cs typeface="Open Sans Light"/>
              <a:sym typeface="Open Sans Light"/>
            </a:endParaRPr>
          </a:p>
        </p:txBody>
      </p:sp>
      <p:sp>
        <p:nvSpPr>
          <p:cNvPr id="293" name="Google Shape;293;p32"/>
          <p:cNvSpPr txBox="1"/>
          <p:nvPr/>
        </p:nvSpPr>
        <p:spPr>
          <a:xfrm>
            <a:off x="5848340" y="4191739"/>
            <a:ext cx="13364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Engineering</a:t>
            </a:r>
            <a:endParaRPr/>
          </a:p>
        </p:txBody>
      </p:sp>
      <p:sp>
        <p:nvSpPr>
          <p:cNvPr id="294" name="Google Shape;294;p32"/>
          <p:cNvSpPr txBox="1"/>
          <p:nvPr/>
        </p:nvSpPr>
        <p:spPr>
          <a:xfrm>
            <a:off x="5848340" y="4430925"/>
            <a:ext cx="21336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Open Sans Light"/>
                <a:ea typeface="Open Sans Light"/>
                <a:cs typeface="Open Sans Light"/>
                <a:sym typeface="Open Sans Light"/>
              </a:rPr>
              <a:t>includes testing, coding and deploying software at the customer site</a:t>
            </a:r>
            <a:endParaRPr/>
          </a:p>
        </p:txBody>
      </p:sp>
      <p:sp>
        <p:nvSpPr>
          <p:cNvPr id="295" name="Google Shape;295;p32"/>
          <p:cNvSpPr txBox="1"/>
          <p:nvPr/>
        </p:nvSpPr>
        <p:spPr>
          <a:xfrm>
            <a:off x="1552347" y="2019213"/>
            <a:ext cx="10342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Planning</a:t>
            </a:r>
            <a:endParaRPr/>
          </a:p>
        </p:txBody>
      </p:sp>
      <p:sp>
        <p:nvSpPr>
          <p:cNvPr id="296" name="Google Shape;296;p32"/>
          <p:cNvSpPr txBox="1"/>
          <p:nvPr/>
        </p:nvSpPr>
        <p:spPr>
          <a:xfrm>
            <a:off x="-192498" y="2291158"/>
            <a:ext cx="2764238" cy="16004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Calibri"/>
                <a:ea typeface="Calibri"/>
                <a:cs typeface="Calibri"/>
                <a:sym typeface="Calibri"/>
              </a:rPr>
              <a:t> includes estimating the cost, schedule and resources for the iteration. also involves understanding the system requirements for continuous communication between the system analyst and the customer</a:t>
            </a:r>
            <a:r>
              <a:rPr lang="en-US" sz="1400">
                <a:solidFill>
                  <a:schemeClr val="dk1"/>
                </a:solidFill>
                <a:latin typeface="Open Sans Light"/>
                <a:ea typeface="Open Sans Light"/>
                <a:cs typeface="Open Sans Light"/>
                <a:sym typeface="Open Sans Light"/>
              </a:rPr>
              <a:t>.</a:t>
            </a:r>
            <a:endParaRPr/>
          </a:p>
        </p:txBody>
      </p:sp>
      <p:sp>
        <p:nvSpPr>
          <p:cNvPr id="297" name="Google Shape;297;p32"/>
          <p:cNvSpPr txBox="1"/>
          <p:nvPr/>
        </p:nvSpPr>
        <p:spPr>
          <a:xfrm>
            <a:off x="1381862" y="4191739"/>
            <a:ext cx="1189878"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0070C0"/>
                </a:solidFill>
                <a:latin typeface="Open Sans"/>
                <a:ea typeface="Open Sans"/>
                <a:cs typeface="Open Sans"/>
                <a:sym typeface="Open Sans"/>
              </a:rPr>
              <a:t>Evaluation</a:t>
            </a:r>
            <a:endParaRPr/>
          </a:p>
        </p:txBody>
      </p:sp>
      <p:sp>
        <p:nvSpPr>
          <p:cNvPr id="298" name="Google Shape;298;p32"/>
          <p:cNvSpPr txBox="1"/>
          <p:nvPr/>
        </p:nvSpPr>
        <p:spPr>
          <a:xfrm>
            <a:off x="438140" y="4430925"/>
            <a:ext cx="2133600" cy="138499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Open Sans Light"/>
                <a:ea typeface="Open Sans Light"/>
                <a:cs typeface="Open Sans Light"/>
                <a:sym typeface="Open Sans Light"/>
              </a:rPr>
              <a:t>Evaluation of software by the customer. Also, includes identifying and monitoring risks such as schedule slippage and cost overrun</a:t>
            </a:r>
            <a:endParaRPr/>
          </a:p>
        </p:txBody>
      </p:sp>
      <p:sp>
        <p:nvSpPr>
          <p:cNvPr id="299" name="Google Shape;299;p32"/>
          <p:cNvSpPr/>
          <p:nvPr/>
        </p:nvSpPr>
        <p:spPr>
          <a:xfrm>
            <a:off x="3189318" y="1286112"/>
            <a:ext cx="1867627"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Spiral “areas”</a:t>
            </a:r>
            <a:endParaRPr sz="2400">
              <a:solidFill>
                <a:schemeClr val="dk1"/>
              </a:solidFill>
              <a:latin typeface="Calibri"/>
              <a:ea typeface="Calibri"/>
              <a:cs typeface="Calibri"/>
              <a:sym typeface="Calibri"/>
            </a:endParaRPr>
          </a:p>
        </p:txBody>
      </p:sp>
      <p:grpSp>
        <p:nvGrpSpPr>
          <p:cNvPr id="300" name="Google Shape;300;p32"/>
          <p:cNvGrpSpPr/>
          <p:nvPr/>
        </p:nvGrpSpPr>
        <p:grpSpPr>
          <a:xfrm>
            <a:off x="8506552" y="2046723"/>
            <a:ext cx="3530999" cy="2727467"/>
            <a:chOff x="1979613" y="1341438"/>
            <a:chExt cx="6880919" cy="4392612"/>
          </a:xfrm>
        </p:grpSpPr>
        <p:pic>
          <p:nvPicPr>
            <p:cNvPr descr="DD01492_" id="301" name="Google Shape;301;p32"/>
            <p:cNvPicPr preferRelativeResize="0"/>
            <p:nvPr/>
          </p:nvPicPr>
          <p:blipFill rotWithShape="1">
            <a:blip r:embed="rId3">
              <a:alphaModFix/>
            </a:blip>
            <a:srcRect b="0" l="0" r="0" t="0"/>
            <a:stretch/>
          </p:blipFill>
          <p:spPr>
            <a:xfrm>
              <a:off x="2124075" y="1341438"/>
              <a:ext cx="4260850" cy="4392612"/>
            </a:xfrm>
            <a:prstGeom prst="rect">
              <a:avLst/>
            </a:prstGeom>
            <a:noFill/>
            <a:ln>
              <a:noFill/>
            </a:ln>
          </p:spPr>
        </p:pic>
        <p:sp>
          <p:nvSpPr>
            <p:cNvPr id="302" name="Google Shape;302;p32"/>
            <p:cNvSpPr txBox="1"/>
            <p:nvPr/>
          </p:nvSpPr>
          <p:spPr>
            <a:xfrm>
              <a:off x="1979613" y="2060575"/>
              <a:ext cx="666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Plan</a:t>
              </a:r>
              <a:endParaRPr b="1" sz="1800">
                <a:solidFill>
                  <a:schemeClr val="dk1"/>
                </a:solidFill>
                <a:latin typeface="Calibri"/>
                <a:ea typeface="Calibri"/>
                <a:cs typeface="Calibri"/>
                <a:sym typeface="Calibri"/>
              </a:endParaRPr>
            </a:p>
          </p:txBody>
        </p:sp>
        <p:sp>
          <p:nvSpPr>
            <p:cNvPr id="303" name="Google Shape;303;p32"/>
            <p:cNvSpPr txBox="1"/>
            <p:nvPr/>
          </p:nvSpPr>
          <p:spPr>
            <a:xfrm>
              <a:off x="5867400" y="2349500"/>
              <a:ext cx="1581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 risks</a:t>
              </a:r>
              <a:endParaRPr b="1" sz="1800">
                <a:solidFill>
                  <a:schemeClr val="dk1"/>
                </a:solidFill>
                <a:latin typeface="Calibri"/>
                <a:ea typeface="Calibri"/>
                <a:cs typeface="Calibri"/>
                <a:sym typeface="Calibri"/>
              </a:endParaRPr>
            </a:p>
          </p:txBody>
        </p:sp>
        <p:sp>
          <p:nvSpPr>
            <p:cNvPr id="304" name="Google Shape;304;p32"/>
            <p:cNvSpPr txBox="1"/>
            <p:nvPr/>
          </p:nvSpPr>
          <p:spPr>
            <a:xfrm>
              <a:off x="2103438" y="4816475"/>
              <a:ext cx="11239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Evaluate</a:t>
              </a:r>
              <a:endParaRPr b="1" sz="1800">
                <a:solidFill>
                  <a:schemeClr val="dk1"/>
                </a:solidFill>
                <a:latin typeface="Calibri"/>
                <a:ea typeface="Calibri"/>
                <a:cs typeface="Calibri"/>
                <a:sym typeface="Calibri"/>
              </a:endParaRPr>
            </a:p>
          </p:txBody>
        </p:sp>
        <p:sp>
          <p:nvSpPr>
            <p:cNvPr id="305" name="Google Shape;305;p32"/>
            <p:cNvSpPr txBox="1"/>
            <p:nvPr/>
          </p:nvSpPr>
          <p:spPr>
            <a:xfrm>
              <a:off x="5127625" y="4816475"/>
              <a:ext cx="7556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Build</a:t>
              </a:r>
              <a:endParaRPr b="1" sz="1800">
                <a:solidFill>
                  <a:schemeClr val="dk1"/>
                </a:solidFill>
                <a:latin typeface="Calibri"/>
                <a:ea typeface="Calibri"/>
                <a:cs typeface="Calibri"/>
                <a:sym typeface="Calibri"/>
              </a:endParaRPr>
            </a:p>
          </p:txBody>
        </p:sp>
        <p:cxnSp>
          <p:nvCxnSpPr>
            <p:cNvPr id="306" name="Google Shape;306;p32"/>
            <p:cNvCxnSpPr/>
            <p:nvPr/>
          </p:nvCxnSpPr>
          <p:spPr>
            <a:xfrm rot="10800000">
              <a:off x="6349875" y="3716337"/>
              <a:ext cx="792161" cy="0"/>
            </a:xfrm>
            <a:prstGeom prst="straightConnector1">
              <a:avLst/>
            </a:prstGeom>
            <a:noFill/>
            <a:ln cap="flat" cmpd="sng" w="9525">
              <a:solidFill>
                <a:schemeClr val="dk1"/>
              </a:solidFill>
              <a:prstDash val="solid"/>
              <a:round/>
              <a:headEnd len="med" w="med" type="none"/>
              <a:tailEnd len="med" w="med" type="triangle"/>
            </a:ln>
          </p:spPr>
        </p:cxnSp>
        <p:sp>
          <p:nvSpPr>
            <p:cNvPr id="307" name="Google Shape;307;p32"/>
            <p:cNvSpPr txBox="1"/>
            <p:nvPr/>
          </p:nvSpPr>
          <p:spPr>
            <a:xfrm>
              <a:off x="6956263" y="3213350"/>
              <a:ext cx="1904269" cy="8426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“Point of</a:t>
              </a:r>
              <a:endParaRPr/>
            </a:p>
            <a:p>
              <a:pPr indent="0" lvl="0" marL="0" marR="0" rtl="0" algn="l">
                <a:spcBef>
                  <a:spcPts val="0"/>
                </a:spcBef>
                <a:spcAft>
                  <a:spcPts val="0"/>
                </a:spcAft>
                <a:buNone/>
              </a:pPr>
              <a:r>
                <a:rPr i="1" lang="en-US" sz="1400">
                  <a:solidFill>
                    <a:schemeClr val="dk1"/>
                  </a:solidFill>
                  <a:latin typeface="Calibri"/>
                  <a:ea typeface="Calibri"/>
                  <a:cs typeface="Calibri"/>
                  <a:sym typeface="Calibri"/>
                </a:rPr>
                <a:t> no return”</a:t>
              </a:r>
              <a:endParaRPr i="1" sz="1400">
                <a:solidFill>
                  <a:schemeClr val="dk1"/>
                </a:solidFill>
                <a:latin typeface="Calibri"/>
                <a:ea typeface="Calibri"/>
                <a:cs typeface="Calibri"/>
                <a:sym typeface="Calibri"/>
              </a:endParaRPr>
            </a:p>
          </p:txBody>
        </p:sp>
        <p:cxnSp>
          <p:nvCxnSpPr>
            <p:cNvPr id="308" name="Google Shape;308;p32"/>
            <p:cNvCxnSpPr/>
            <p:nvPr/>
          </p:nvCxnSpPr>
          <p:spPr>
            <a:xfrm>
              <a:off x="2411413" y="5661025"/>
              <a:ext cx="3384550" cy="0"/>
            </a:xfrm>
            <a:prstGeom prst="straightConnector1">
              <a:avLst/>
            </a:prstGeom>
            <a:noFill/>
            <a:ln cap="flat" cmpd="sng" w="12700">
              <a:solidFill>
                <a:schemeClr val="dk1"/>
              </a:solidFill>
              <a:prstDash val="dash"/>
              <a:round/>
              <a:headEnd len="lg" w="lg" type="triangle"/>
              <a:tailEnd len="lg" w="lg" type="triangle"/>
            </a:ln>
          </p:spPr>
        </p:cxnSp>
        <p:grpSp>
          <p:nvGrpSpPr>
            <p:cNvPr id="309" name="Google Shape;309;p32"/>
            <p:cNvGrpSpPr/>
            <p:nvPr/>
          </p:nvGrpSpPr>
          <p:grpSpPr>
            <a:xfrm>
              <a:off x="4211638" y="1341438"/>
              <a:ext cx="1430337" cy="2374900"/>
              <a:chOff x="2653" y="845"/>
              <a:chExt cx="901" cy="1496"/>
            </a:xfrm>
          </p:grpSpPr>
          <p:cxnSp>
            <p:nvCxnSpPr>
              <p:cNvPr id="310" name="Google Shape;310;p32"/>
              <p:cNvCxnSpPr/>
              <p:nvPr/>
            </p:nvCxnSpPr>
            <p:spPr>
              <a:xfrm flipH="1" rot="10800000">
                <a:off x="2653" y="890"/>
                <a:ext cx="545" cy="1451"/>
              </a:xfrm>
              <a:prstGeom prst="straightConnector1">
                <a:avLst/>
              </a:prstGeom>
              <a:noFill/>
              <a:ln cap="flat" cmpd="sng" w="28575">
                <a:solidFill>
                  <a:schemeClr val="folHlink"/>
                </a:solidFill>
                <a:prstDash val="solid"/>
                <a:round/>
                <a:headEnd len="med" w="med" type="none"/>
                <a:tailEnd len="lg" w="lg" type="stealth"/>
              </a:ln>
            </p:spPr>
          </p:cxnSp>
          <p:sp>
            <p:nvSpPr>
              <p:cNvPr id="311" name="Google Shape;311;p32"/>
              <p:cNvSpPr txBox="1"/>
              <p:nvPr/>
            </p:nvSpPr>
            <p:spPr>
              <a:xfrm>
                <a:off x="3152" y="845"/>
                <a:ext cx="402"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Costs</a:t>
                </a:r>
                <a:endParaRPr sz="1400">
                  <a:solidFill>
                    <a:schemeClr val="dk1"/>
                  </a:solidFill>
                  <a:latin typeface="Calibri"/>
                  <a:ea typeface="Calibri"/>
                  <a:cs typeface="Calibri"/>
                  <a:sym typeface="Calibri"/>
                </a:endParaRPr>
              </a:p>
            </p:txBody>
          </p:sp>
          <p:sp>
            <p:nvSpPr>
              <p:cNvPr id="312" name="Google Shape;312;p32"/>
              <p:cNvSpPr/>
              <p:nvPr/>
            </p:nvSpPr>
            <p:spPr>
              <a:xfrm flipH="1" rot="10800000">
                <a:off x="2653" y="1071"/>
                <a:ext cx="454" cy="1225"/>
              </a:xfrm>
              <a:prstGeom prst="rtTriangle">
                <a:avLst/>
              </a:prstGeom>
              <a:solidFill>
                <a:schemeClr val="folHlink">
                  <a:alpha val="49803"/>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3" name="Google Shape;313;p32"/>
            <p:cNvGrpSpPr/>
            <p:nvPr/>
          </p:nvGrpSpPr>
          <p:grpSpPr>
            <a:xfrm>
              <a:off x="3908221" y="1714909"/>
              <a:ext cx="2527504" cy="2193108"/>
              <a:chOff x="2462" y="1080"/>
              <a:chExt cx="1592" cy="1381"/>
            </a:xfrm>
          </p:grpSpPr>
          <p:cxnSp>
            <p:nvCxnSpPr>
              <p:cNvPr id="314" name="Google Shape;314;p32"/>
              <p:cNvCxnSpPr/>
              <p:nvPr/>
            </p:nvCxnSpPr>
            <p:spPr>
              <a:xfrm flipH="1" rot="10800000">
                <a:off x="2653" y="1162"/>
                <a:ext cx="953" cy="1179"/>
              </a:xfrm>
              <a:prstGeom prst="straightConnector1">
                <a:avLst/>
              </a:prstGeom>
              <a:noFill/>
              <a:ln cap="flat" cmpd="sng" w="28575">
                <a:solidFill>
                  <a:schemeClr val="hlink"/>
                </a:solidFill>
                <a:prstDash val="solid"/>
                <a:round/>
                <a:headEnd len="med" w="med" type="none"/>
                <a:tailEnd len="lg" w="lg" type="stealth"/>
              </a:ln>
            </p:spPr>
          </p:cxnSp>
          <p:sp>
            <p:nvSpPr>
              <p:cNvPr id="315" name="Google Shape;315;p32"/>
              <p:cNvSpPr txBox="1"/>
              <p:nvPr/>
            </p:nvSpPr>
            <p:spPr>
              <a:xfrm>
                <a:off x="3560" y="1117"/>
                <a:ext cx="494"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Threats</a:t>
                </a:r>
                <a:endParaRPr sz="1400">
                  <a:solidFill>
                    <a:schemeClr val="dk1"/>
                  </a:solidFill>
                  <a:latin typeface="Calibri"/>
                  <a:ea typeface="Calibri"/>
                  <a:cs typeface="Calibri"/>
                  <a:sym typeface="Calibri"/>
                </a:endParaRPr>
              </a:p>
            </p:txBody>
          </p:sp>
          <p:sp>
            <p:nvSpPr>
              <p:cNvPr id="316" name="Google Shape;316;p32"/>
              <p:cNvSpPr/>
              <p:nvPr/>
            </p:nvSpPr>
            <p:spPr>
              <a:xfrm flipH="1" rot="-8996751">
                <a:off x="2775" y="1091"/>
                <a:ext cx="408" cy="1360"/>
              </a:xfrm>
              <a:prstGeom prst="triangle">
                <a:avLst>
                  <a:gd fmla="val 50000" name="adj"/>
                </a:avLst>
              </a:prstGeom>
              <a:solidFill>
                <a:schemeClr val="hlink">
                  <a:alpha val="49803"/>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7" name="Google Shape;317;p32"/>
            <p:cNvGrpSpPr/>
            <p:nvPr/>
          </p:nvGrpSpPr>
          <p:grpSpPr>
            <a:xfrm>
              <a:off x="4211638" y="3716338"/>
              <a:ext cx="3121025" cy="1096962"/>
              <a:chOff x="2653" y="2341"/>
              <a:chExt cx="1966" cy="691"/>
            </a:xfrm>
          </p:grpSpPr>
          <p:cxnSp>
            <p:nvCxnSpPr>
              <p:cNvPr id="318" name="Google Shape;318;p32"/>
              <p:cNvCxnSpPr/>
              <p:nvPr/>
            </p:nvCxnSpPr>
            <p:spPr>
              <a:xfrm>
                <a:off x="2653" y="2341"/>
                <a:ext cx="1361" cy="590"/>
              </a:xfrm>
              <a:prstGeom prst="straightConnector1">
                <a:avLst/>
              </a:prstGeom>
              <a:noFill/>
              <a:ln cap="flat" cmpd="sng" w="28575">
                <a:solidFill>
                  <a:schemeClr val="accent2"/>
                </a:solidFill>
                <a:prstDash val="solid"/>
                <a:round/>
                <a:headEnd len="med" w="med" type="none"/>
                <a:tailEnd len="lg" w="lg" type="stealth"/>
              </a:ln>
            </p:spPr>
          </p:cxnSp>
          <p:sp>
            <p:nvSpPr>
              <p:cNvPr id="319" name="Google Shape;319;p32"/>
              <p:cNvSpPr txBox="1"/>
              <p:nvPr/>
            </p:nvSpPr>
            <p:spPr>
              <a:xfrm>
                <a:off x="3969" y="2840"/>
                <a:ext cx="650"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Prototypes</a:t>
                </a:r>
                <a:endParaRPr sz="1400">
                  <a:solidFill>
                    <a:schemeClr val="dk1"/>
                  </a:solidFill>
                  <a:latin typeface="Calibri"/>
                  <a:ea typeface="Calibri"/>
                  <a:cs typeface="Calibri"/>
                  <a:sym typeface="Calibri"/>
                </a:endParaRPr>
              </a:p>
            </p:txBody>
          </p:sp>
          <p:sp>
            <p:nvSpPr>
              <p:cNvPr id="320" name="Google Shape;320;p32"/>
              <p:cNvSpPr/>
              <p:nvPr/>
            </p:nvSpPr>
            <p:spPr>
              <a:xfrm flipH="1" rot="-5400000">
                <a:off x="3016" y="2024"/>
                <a:ext cx="499" cy="1134"/>
              </a:xfrm>
              <a:prstGeom prst="rtTriangle">
                <a:avLst/>
              </a:prstGeom>
              <a:solidFill>
                <a:schemeClr val="accent2">
                  <a:alpha val="49803"/>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21" name="Google Shape;321;p32"/>
          <p:cNvSpPr/>
          <p:nvPr/>
        </p:nvSpPr>
        <p:spPr>
          <a:xfrm>
            <a:off x="8456544" y="1286112"/>
            <a:ext cx="3130472"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Diagrammatically said…</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0" presetSubtype="0">
                                  <p:stCondLst>
                                    <p:cond delay="50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50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70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70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90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90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110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110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Inherent Problems with Software Development</a:t>
            </a:r>
            <a:endParaRPr/>
          </a:p>
        </p:txBody>
      </p:sp>
      <p:sp>
        <p:nvSpPr>
          <p:cNvPr id="158" name="Google Shape;158;p15"/>
          <p:cNvSpPr/>
          <p:nvPr/>
        </p:nvSpPr>
        <p:spPr>
          <a:xfrm>
            <a:off x="346208" y="919284"/>
            <a:ext cx="11515592" cy="466127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Noto Sans Symbols"/>
              <a:buChar char="✔"/>
            </a:pPr>
            <a:r>
              <a:rPr b="1" lang="en-US" sz="2000">
                <a:solidFill>
                  <a:schemeClr val="dk1"/>
                </a:solidFill>
                <a:latin typeface="Arial"/>
                <a:ea typeface="Arial"/>
                <a:cs typeface="Arial"/>
                <a:sym typeface="Arial"/>
              </a:rPr>
              <a:t>Requirements are complex</a:t>
            </a:r>
            <a:endParaRPr/>
          </a:p>
          <a:p>
            <a:pPr indent="-342900" lvl="1" marL="800124"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The client does not know the functional requirements in advance</a:t>
            </a:r>
            <a:endParaRPr/>
          </a:p>
          <a:p>
            <a:pPr indent="-342900" lvl="0" marL="342900" marR="0" rtl="0" algn="l">
              <a:lnSpc>
                <a:spcPct val="150000"/>
              </a:lnSpc>
              <a:spcBef>
                <a:spcPts val="0"/>
              </a:spcBef>
              <a:spcAft>
                <a:spcPts val="0"/>
              </a:spcAft>
              <a:buClr>
                <a:schemeClr val="dk1"/>
              </a:buClr>
              <a:buSzPts val="2000"/>
              <a:buFont typeface="Noto Sans Symbols"/>
              <a:buChar char="✔"/>
            </a:pPr>
            <a:r>
              <a:rPr b="1" lang="en-US" sz="2000">
                <a:solidFill>
                  <a:schemeClr val="dk1"/>
                </a:solidFill>
                <a:latin typeface="Arial"/>
                <a:ea typeface="Arial"/>
                <a:cs typeface="Arial"/>
                <a:sym typeface="Arial"/>
              </a:rPr>
              <a:t>Requirements may be changing  </a:t>
            </a:r>
            <a:endParaRPr/>
          </a:p>
          <a:p>
            <a:pPr indent="-342900" lvl="1" marL="800124"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Technology enablers  introduce new possibilities to deal with nonfunctional requirements</a:t>
            </a:r>
            <a:endParaRPr/>
          </a:p>
          <a:p>
            <a:pPr indent="-342900" lvl="0" marL="342900" marR="0" rtl="0" algn="l">
              <a:lnSpc>
                <a:spcPct val="150000"/>
              </a:lnSpc>
              <a:spcBef>
                <a:spcPts val="0"/>
              </a:spcBef>
              <a:spcAft>
                <a:spcPts val="0"/>
              </a:spcAft>
              <a:buClr>
                <a:schemeClr val="dk1"/>
              </a:buClr>
              <a:buSzPts val="2000"/>
              <a:buFont typeface="Noto Sans Symbols"/>
              <a:buChar char="✔"/>
            </a:pPr>
            <a:r>
              <a:rPr b="1" lang="en-US" sz="2000">
                <a:solidFill>
                  <a:schemeClr val="dk1"/>
                </a:solidFill>
                <a:latin typeface="Arial"/>
                <a:ea typeface="Arial"/>
                <a:cs typeface="Arial"/>
                <a:sym typeface="Arial"/>
              </a:rPr>
              <a:t>Frequent changes are difficult to manage  </a:t>
            </a:r>
            <a:endParaRPr/>
          </a:p>
          <a:p>
            <a:pPr indent="-342900" lvl="1" marL="800124"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Identifying milestones and cost estimation is difficult</a:t>
            </a:r>
            <a:endParaRPr/>
          </a:p>
          <a:p>
            <a:pPr indent="-342900" lvl="0" marL="342900" marR="0" rtl="0" algn="l">
              <a:lnSpc>
                <a:spcPct val="150000"/>
              </a:lnSpc>
              <a:spcBef>
                <a:spcPts val="0"/>
              </a:spcBef>
              <a:spcAft>
                <a:spcPts val="0"/>
              </a:spcAft>
              <a:buClr>
                <a:schemeClr val="dk1"/>
              </a:buClr>
              <a:buSzPts val="2000"/>
              <a:buFont typeface="Noto Sans Symbols"/>
              <a:buChar char="✔"/>
            </a:pPr>
            <a:r>
              <a:rPr b="1" lang="en-US" sz="2000">
                <a:solidFill>
                  <a:schemeClr val="dk1"/>
                </a:solidFill>
                <a:latin typeface="Arial"/>
                <a:ea typeface="Arial"/>
                <a:cs typeface="Arial"/>
                <a:sym typeface="Arial"/>
              </a:rPr>
              <a:t>There is more than one software system </a:t>
            </a:r>
            <a:endParaRPr/>
          </a:p>
          <a:p>
            <a:pPr indent="-342900" lvl="1" marL="800124"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New system must be backward compatible with existing system  (“legacy system”)</a:t>
            </a:r>
            <a:endParaRPr/>
          </a:p>
          <a:p>
            <a:pPr indent="-342900" lvl="1" marL="800124"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Phased development: Need to distinguish between the system under development and already released systems</a:t>
            </a:r>
            <a:endParaRPr/>
          </a:p>
        </p:txBody>
      </p:sp>
      <p:sp>
        <p:nvSpPr>
          <p:cNvPr id="159" name="Google Shape;159;p15"/>
          <p:cNvSpPr/>
          <p:nvPr/>
        </p:nvSpPr>
        <p:spPr>
          <a:xfrm>
            <a:off x="3042371" y="5850865"/>
            <a:ext cx="6244145" cy="589072"/>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All these lead us to software life cycle modeling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3"/>
          <p:cNvPicPr preferRelativeResize="0"/>
          <p:nvPr/>
        </p:nvPicPr>
        <p:blipFill rotWithShape="1">
          <a:blip r:embed="rId3">
            <a:alphaModFix/>
          </a:blip>
          <a:srcRect b="0" l="0" r="0" t="0"/>
          <a:stretch/>
        </p:blipFill>
        <p:spPr>
          <a:xfrm>
            <a:off x="950494" y="986587"/>
            <a:ext cx="10539663" cy="5763129"/>
          </a:xfrm>
          <a:prstGeom prst="rect">
            <a:avLst/>
          </a:prstGeom>
          <a:noFill/>
          <a:ln>
            <a:noFill/>
          </a:ln>
        </p:spPr>
      </p:pic>
      <p:sp>
        <p:nvSpPr>
          <p:cNvPr id="327" name="Google Shape;327;p3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 - Steps</a:t>
            </a:r>
            <a:endParaRPr/>
          </a:p>
        </p:txBody>
      </p:sp>
      <p:sp>
        <p:nvSpPr>
          <p:cNvPr id="333" name="Google Shape;333;p34"/>
          <p:cNvSpPr txBox="1"/>
          <p:nvPr/>
        </p:nvSpPr>
        <p:spPr>
          <a:xfrm>
            <a:off x="264691" y="968965"/>
            <a:ext cx="11333747" cy="5852945"/>
          </a:xfrm>
          <a:prstGeom prst="rect">
            <a:avLst/>
          </a:prstGeom>
          <a:noFill/>
          <a:ln>
            <a:noFill/>
          </a:ln>
        </p:spPr>
        <p:txBody>
          <a:bodyPr anchorCtr="0" anchor="t" bIns="45700" lIns="91425" spcFirstLastPara="1" rIns="91425" wrap="square" tIns="45700">
            <a:normAutofit/>
          </a:bodyPr>
          <a:lstStyle/>
          <a:p>
            <a:pPr indent="-609600" lvl="0" marL="609600" marR="0" rtl="0" algn="l">
              <a:lnSpc>
                <a:spcPct val="90000"/>
              </a:lnSpc>
              <a:spcBef>
                <a:spcPts val="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Define requirements</a:t>
            </a:r>
            <a:endParaRPr/>
          </a:p>
          <a:p>
            <a:pPr indent="-457200" lvl="2" marL="13716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Through user involvement and analysis of existing system</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Initial new system design</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Construct and evaluate an initial prototype</a:t>
            </a:r>
            <a:endParaRPr/>
          </a:p>
          <a:p>
            <a:pPr indent="-457200" lvl="2" marL="13716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Rough (skeletal) system attribute framework</a:t>
            </a:r>
            <a:endParaRPr b="0" i="0" sz="1800" u="none" cap="none" strike="noStrike">
              <a:solidFill>
                <a:schemeClr val="dk1"/>
              </a:solidFill>
              <a:latin typeface="Arial"/>
              <a:ea typeface="Arial"/>
              <a:cs typeface="Arial"/>
              <a:sym typeface="Arial"/>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Construct a further (refined) prototype</a:t>
            </a:r>
            <a:endParaRPr/>
          </a:p>
          <a:p>
            <a:pPr indent="-457200" lvl="2" marL="1371600" marR="0" rtl="0" algn="l">
              <a:lnSpc>
                <a:spcPct val="7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Basing it on evaluation of initial prototype</a:t>
            </a:r>
            <a:endParaRPr/>
          </a:p>
          <a:p>
            <a:pPr indent="-457200" lvl="2" marL="1371600" marR="0" rtl="0" algn="l">
              <a:lnSpc>
                <a:spcPct val="7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Defining its scope</a:t>
            </a:r>
            <a:endParaRPr/>
          </a:p>
          <a:p>
            <a:pPr indent="-457200" lvl="2" marL="1371600" marR="0" rtl="0" algn="l">
              <a:lnSpc>
                <a:spcPct val="7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Planning its development</a:t>
            </a:r>
            <a:endParaRPr/>
          </a:p>
          <a:p>
            <a:pPr indent="-457200" lvl="2" marL="1371600" marR="0" rtl="0" algn="l">
              <a:lnSpc>
                <a:spcPct val="70000"/>
              </a:lnSpc>
              <a:spcBef>
                <a:spcPts val="5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Implementing it</a:t>
            </a:r>
            <a:endParaRPr b="0" i="0" sz="1800" u="none" cap="none" strike="noStrike">
              <a:solidFill>
                <a:schemeClr val="dk1"/>
              </a:solidFill>
              <a:latin typeface="Arial"/>
              <a:ea typeface="Arial"/>
              <a:cs typeface="Arial"/>
              <a:sym typeface="Arial"/>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Overall (system-wide) risk assessment</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Prototype assessment (as per step 4) and possible development of further prototypes</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Repeat steps 1-5 until refined prototype meets user expectations</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Construct the system (based on final refined prototype)</a:t>
            </a:r>
            <a:endParaRPr/>
          </a:p>
          <a:p>
            <a:pPr indent="-609600" lvl="0" marL="609600" marR="0" rtl="0" algn="l">
              <a:lnSpc>
                <a:spcPct val="90000"/>
              </a:lnSpc>
              <a:spcBef>
                <a:spcPts val="1000"/>
              </a:spcBef>
              <a:spcAft>
                <a:spcPts val="0"/>
              </a:spcAft>
              <a:buClr>
                <a:schemeClr val="dk1"/>
              </a:buClr>
              <a:buSzPts val="2200"/>
              <a:buFont typeface="Arial"/>
              <a:buAutoNum type="arabicParenR"/>
            </a:pPr>
            <a:r>
              <a:rPr lang="en-US" sz="2200">
                <a:solidFill>
                  <a:schemeClr val="dk1"/>
                </a:solidFill>
                <a:latin typeface="Arial"/>
                <a:ea typeface="Arial"/>
                <a:cs typeface="Arial"/>
                <a:sym typeface="Arial"/>
              </a:rPr>
              <a:t>Test and maintain the system</a:t>
            </a:r>
            <a:endParaRPr sz="22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Spiral Model</a:t>
            </a:r>
            <a:endParaRPr/>
          </a:p>
        </p:txBody>
      </p:sp>
      <p:sp>
        <p:nvSpPr>
          <p:cNvPr id="339" name="Google Shape;339;p35"/>
          <p:cNvSpPr/>
          <p:nvPr/>
        </p:nvSpPr>
        <p:spPr>
          <a:xfrm>
            <a:off x="309003" y="913843"/>
            <a:ext cx="11553692" cy="496046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rgbClr val="222222"/>
                </a:solidFill>
                <a:latin typeface="Arial"/>
                <a:ea typeface="Arial"/>
                <a:cs typeface="Arial"/>
                <a:sym typeface="Arial"/>
              </a:rPr>
              <a:t>List of things to consider when using the Spiral Model:</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project is large</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releases are required to be frequent</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creation of a prototype is applicable</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risk and costs evaluation is important</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For medium to high-risk projects</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requirements are unclear and complex</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When changes may require at any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 - Advantages</a:t>
            </a:r>
            <a:br>
              <a:rPr lang="en-US"/>
            </a:br>
            <a:endParaRPr/>
          </a:p>
        </p:txBody>
      </p:sp>
      <p:sp>
        <p:nvSpPr>
          <p:cNvPr id="345" name="Google Shape;345;p36"/>
          <p:cNvSpPr/>
          <p:nvPr/>
        </p:nvSpPr>
        <p:spPr>
          <a:xfrm>
            <a:off x="309003" y="952480"/>
            <a:ext cx="11553692" cy="334784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Additional functionality or changes can be done at a later stage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Cost estimation becomes easy as the prototype building is done in small fragments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Continuous or repeated development helps in risk management</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Development is fast and features are added in a systematic way</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There is always a space for customer feedback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Spiral Model - Disadvantages</a:t>
            </a:r>
            <a:br>
              <a:rPr lang="en-US"/>
            </a:br>
            <a:endParaRPr/>
          </a:p>
        </p:txBody>
      </p:sp>
      <p:sp>
        <p:nvSpPr>
          <p:cNvPr id="351" name="Google Shape;351;p37"/>
          <p:cNvSpPr/>
          <p:nvPr/>
        </p:nvSpPr>
        <p:spPr>
          <a:xfrm>
            <a:off x="244608" y="978238"/>
            <a:ext cx="11553692" cy="28040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Risk of not meeting the schedule or budget</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works best for large projects only also demands risk assessment expertise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For its smooth operation spiral model protocol needs to be followed strictly</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Documentation is more as it has intermediate phases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not advisable for smaller project, it might cost them a lot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a:t>
            </a:r>
            <a:endParaRPr/>
          </a:p>
        </p:txBody>
      </p:sp>
      <p:sp>
        <p:nvSpPr>
          <p:cNvPr id="357" name="Google Shape;357;p38"/>
          <p:cNvSpPr/>
          <p:nvPr/>
        </p:nvSpPr>
        <p:spPr>
          <a:xfrm>
            <a:off x="234998" y="1042776"/>
            <a:ext cx="11071435" cy="19389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222222"/>
                </a:solidFill>
                <a:latin typeface="arial"/>
                <a:ea typeface="arial"/>
                <a:cs typeface="arial"/>
                <a:sym typeface="arial"/>
              </a:rPr>
              <a:t>“It is easier to tell what you don’t like about an existing system than to describe what you would like in an imaginary one”</a:t>
            </a:r>
            <a:endParaRPr/>
          </a:p>
          <a:p>
            <a:pPr indent="-304800" lvl="0" marL="457200" marR="0" rtl="0" algn="just">
              <a:spcBef>
                <a:spcPts val="0"/>
              </a:spcBef>
              <a:spcAft>
                <a:spcPts val="0"/>
              </a:spcAft>
              <a:buClr>
                <a:schemeClr val="dk1"/>
              </a:buClr>
              <a:buSzPts val="2400"/>
              <a:buFont typeface="Noto Sans Symbols"/>
              <a:buNone/>
            </a:pPr>
            <a:r>
              <a:t/>
            </a:r>
            <a:endParaRPr sz="2400">
              <a:solidFill>
                <a:srgbClr val="222222"/>
              </a:solidFill>
              <a:latin typeface="arial"/>
              <a:ea typeface="arial"/>
              <a:cs typeface="arial"/>
              <a:sym typeface="arial"/>
            </a:endParaRPr>
          </a:p>
          <a:p>
            <a:pPr indent="0" lvl="0" marL="0" marR="0" rtl="0" algn="r">
              <a:spcBef>
                <a:spcPts val="0"/>
              </a:spcBef>
              <a:spcAft>
                <a:spcPts val="0"/>
              </a:spcAft>
              <a:buNone/>
            </a:pPr>
            <a:r>
              <a:rPr lang="en-US" sz="2400">
                <a:solidFill>
                  <a:srgbClr val="222222"/>
                </a:solidFill>
                <a:latin typeface="arial"/>
                <a:ea typeface="arial"/>
                <a:cs typeface="arial"/>
                <a:sym typeface="arial"/>
              </a:rPr>
              <a:t>				A.M. Jenkins, 1983</a:t>
            </a:r>
            <a:endParaRPr/>
          </a:p>
          <a:p>
            <a:pPr indent="0" lvl="0" marL="0" marR="0" rtl="0" algn="just">
              <a:spcBef>
                <a:spcPts val="0"/>
              </a:spcBef>
              <a:spcAft>
                <a:spcPts val="0"/>
              </a:spcAft>
              <a:buNone/>
            </a:pPr>
            <a:r>
              <a:t/>
            </a:r>
            <a:endParaRPr b="1" sz="2400">
              <a:solidFill>
                <a:srgbClr val="0D3571"/>
              </a:solidFill>
              <a:latin typeface="Calibri"/>
              <a:ea typeface="Calibri"/>
              <a:cs typeface="Calibri"/>
              <a:sym typeface="Calibri"/>
            </a:endParaRPr>
          </a:p>
        </p:txBody>
      </p:sp>
      <p:sp>
        <p:nvSpPr>
          <p:cNvPr id="358" name="Google Shape;358;p38"/>
          <p:cNvSpPr/>
          <p:nvPr/>
        </p:nvSpPr>
        <p:spPr>
          <a:xfrm>
            <a:off x="514650" y="4864883"/>
            <a:ext cx="10960225" cy="168584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2400">
                <a:solidFill>
                  <a:srgbClr val="222222"/>
                </a:solidFill>
                <a:latin typeface="arial"/>
                <a:ea typeface="arial"/>
                <a:cs typeface="arial"/>
                <a:sym typeface="arial"/>
              </a:rPr>
              <a:t>IEEE defines prototyping as “ A type of development in which emphasis is placed on developing prototypes early in the development process to permit early feedback and analysis in support of the development process.”</a:t>
            </a:r>
            <a:endParaRPr/>
          </a:p>
        </p:txBody>
      </p:sp>
      <p:sp>
        <p:nvSpPr>
          <p:cNvPr id="359" name="Google Shape;359;p38"/>
          <p:cNvSpPr/>
          <p:nvPr/>
        </p:nvSpPr>
        <p:spPr>
          <a:xfrm>
            <a:off x="514650" y="3340314"/>
            <a:ext cx="10960225"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222222"/>
                </a:solidFill>
                <a:latin typeface="arial"/>
                <a:ea typeface="arial"/>
                <a:cs typeface="arial"/>
                <a:sym typeface="arial"/>
              </a:rPr>
              <a:t>is the process of quickly putting together a </a:t>
            </a:r>
            <a:r>
              <a:rPr b="1" lang="en-US" sz="2400">
                <a:solidFill>
                  <a:srgbClr val="0070C0"/>
                </a:solidFill>
                <a:latin typeface="arial"/>
                <a:ea typeface="arial"/>
                <a:cs typeface="arial"/>
                <a:sym typeface="arial"/>
              </a:rPr>
              <a:t>working model </a:t>
            </a:r>
            <a:r>
              <a:rPr lang="en-US" sz="2400">
                <a:solidFill>
                  <a:srgbClr val="222222"/>
                </a:solidFill>
                <a:latin typeface="arial"/>
                <a:ea typeface="arial"/>
                <a:cs typeface="arial"/>
                <a:sym typeface="arial"/>
              </a:rPr>
              <a:t>(a prototype) in order to test various aspects of a design, illustrate ideas or features and gather early user feedback.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 - Types</a:t>
            </a:r>
            <a:endParaRPr/>
          </a:p>
        </p:txBody>
      </p:sp>
      <p:sp>
        <p:nvSpPr>
          <p:cNvPr id="365" name="Google Shape;365;p39"/>
          <p:cNvSpPr/>
          <p:nvPr/>
        </p:nvSpPr>
        <p:spPr>
          <a:xfrm>
            <a:off x="3324303" y="994695"/>
            <a:ext cx="4634602"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Arial"/>
                <a:ea typeface="Arial"/>
                <a:cs typeface="Arial"/>
                <a:sym typeface="Arial"/>
              </a:rPr>
              <a:t>Major software prototyping types</a:t>
            </a:r>
            <a:endParaRPr sz="2400">
              <a:solidFill>
                <a:schemeClr val="dk1"/>
              </a:solidFill>
              <a:latin typeface="Calibri"/>
              <a:ea typeface="Calibri"/>
              <a:cs typeface="Calibri"/>
              <a:sym typeface="Calibri"/>
            </a:endParaRPr>
          </a:p>
        </p:txBody>
      </p:sp>
      <p:grpSp>
        <p:nvGrpSpPr>
          <p:cNvPr id="366" name="Google Shape;366;p39"/>
          <p:cNvGrpSpPr/>
          <p:nvPr/>
        </p:nvGrpSpPr>
        <p:grpSpPr>
          <a:xfrm>
            <a:off x="4058229" y="1933210"/>
            <a:ext cx="3429000" cy="3429000"/>
            <a:chOff x="0" y="25400"/>
            <a:chExt cx="3429000" cy="3429000"/>
          </a:xfrm>
        </p:grpSpPr>
        <p:sp>
          <p:nvSpPr>
            <p:cNvPr id="367" name="Google Shape;367;p39"/>
            <p:cNvSpPr/>
            <p:nvPr/>
          </p:nvSpPr>
          <p:spPr>
            <a:xfrm>
              <a:off x="0" y="25400"/>
              <a:ext cx="3429000" cy="3429000"/>
            </a:xfrm>
            <a:prstGeom prst="quadArrow">
              <a:avLst>
                <a:gd fmla="val 2000" name="adj1"/>
                <a:gd fmla="val 4000" name="adj2"/>
                <a:gd fmla="val 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222885" y="248285"/>
              <a:ext cx="1371600" cy="1371600"/>
            </a:xfrm>
            <a:prstGeom prst="rect">
              <a:avLst/>
            </a:prstGeom>
            <a:gradFill>
              <a:gsLst>
                <a:gs pos="0">
                  <a:srgbClr val="97AEA0"/>
                </a:gs>
                <a:gs pos="100000">
                  <a:srgbClr val="68868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txBox="1"/>
            <p:nvPr/>
          </p:nvSpPr>
          <p:spPr>
            <a:xfrm>
              <a:off x="222885" y="24828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370" name="Google Shape;370;p39"/>
            <p:cNvSpPr/>
            <p:nvPr/>
          </p:nvSpPr>
          <p:spPr>
            <a:xfrm>
              <a:off x="1834515" y="248285"/>
              <a:ext cx="1371600" cy="1371600"/>
            </a:xfrm>
            <a:prstGeom prst="rect">
              <a:avLst/>
            </a:prstGeom>
            <a:gradFill>
              <a:gsLst>
                <a:gs pos="0">
                  <a:srgbClr val="97AEA0"/>
                </a:gs>
                <a:gs pos="100000">
                  <a:srgbClr val="68868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txBox="1"/>
            <p:nvPr/>
          </p:nvSpPr>
          <p:spPr>
            <a:xfrm>
              <a:off x="1834515" y="24828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372" name="Google Shape;372;p39"/>
            <p:cNvSpPr/>
            <p:nvPr/>
          </p:nvSpPr>
          <p:spPr>
            <a:xfrm>
              <a:off x="222885" y="1859915"/>
              <a:ext cx="1371600" cy="1371600"/>
            </a:xfrm>
            <a:prstGeom prst="rect">
              <a:avLst/>
            </a:prstGeom>
            <a:gradFill>
              <a:gsLst>
                <a:gs pos="0">
                  <a:srgbClr val="53737B"/>
                </a:gs>
                <a:gs pos="100000">
                  <a:srgbClr val="496A7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nvSpPr>
          <p:spPr>
            <a:xfrm>
              <a:off x="222885" y="185991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sp>
          <p:nvSpPr>
            <p:cNvPr id="374" name="Google Shape;374;p39"/>
            <p:cNvSpPr/>
            <p:nvPr/>
          </p:nvSpPr>
          <p:spPr>
            <a:xfrm>
              <a:off x="1834515" y="1859915"/>
              <a:ext cx="1371600" cy="1371600"/>
            </a:xfrm>
            <a:prstGeom prst="rect">
              <a:avLst/>
            </a:prstGeom>
            <a:gradFill>
              <a:gsLst>
                <a:gs pos="0">
                  <a:srgbClr val="53737B"/>
                </a:gs>
                <a:gs pos="100000">
                  <a:srgbClr val="496A7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txBox="1"/>
            <p:nvPr/>
          </p:nvSpPr>
          <p:spPr>
            <a:xfrm>
              <a:off x="1834515" y="1859915"/>
              <a:ext cx="1371600" cy="13716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200"/>
                <a:buFont typeface="Open Sans Light"/>
                <a:buNone/>
              </a:pP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br>
                <a:rPr lang="en-US" sz="1200">
                  <a:solidFill>
                    <a:srgbClr val="FFFFFF"/>
                  </a:solidFill>
                  <a:latin typeface="Open Sans Light"/>
                  <a:ea typeface="Open Sans Light"/>
                  <a:cs typeface="Open Sans Light"/>
                  <a:sym typeface="Open Sans Light"/>
                </a:rPr>
              </a:br>
              <a:endParaRPr sz="1200">
                <a:solidFill>
                  <a:srgbClr val="FFFFFF"/>
                </a:solidFill>
                <a:latin typeface="Open Sans Light"/>
                <a:ea typeface="Open Sans Light"/>
                <a:cs typeface="Open Sans Light"/>
                <a:sym typeface="Open Sans Light"/>
              </a:endParaRPr>
            </a:p>
          </p:txBody>
        </p:sp>
      </p:grpSp>
      <p:sp>
        <p:nvSpPr>
          <p:cNvPr id="376" name="Google Shape;376;p39"/>
          <p:cNvSpPr txBox="1"/>
          <p:nvPr/>
        </p:nvSpPr>
        <p:spPr>
          <a:xfrm>
            <a:off x="7372930" y="1629790"/>
            <a:ext cx="262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Evolutionary Prototyping</a:t>
            </a:r>
            <a:endParaRPr/>
          </a:p>
        </p:txBody>
      </p:sp>
      <p:sp>
        <p:nvSpPr>
          <p:cNvPr id="377" name="Google Shape;377;p39"/>
          <p:cNvSpPr txBox="1"/>
          <p:nvPr/>
        </p:nvSpPr>
        <p:spPr>
          <a:xfrm>
            <a:off x="7372929" y="1870048"/>
            <a:ext cx="4730838" cy="116955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is based on building actual functional prototypes with minimal functionality in the beginning. </a:t>
            </a:r>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Only the well-understood requirements are included in the prototype and the requirements are added as and when they are understood</a:t>
            </a:r>
            <a:r>
              <a:rPr lang="en-US" sz="1400">
                <a:solidFill>
                  <a:schemeClr val="dk1"/>
                </a:solidFill>
                <a:latin typeface="Calibri"/>
                <a:ea typeface="Calibri"/>
                <a:cs typeface="Calibri"/>
                <a:sym typeface="Calibri"/>
              </a:rPr>
              <a:t>.</a:t>
            </a:r>
            <a:endParaRPr sz="1400">
              <a:solidFill>
                <a:schemeClr val="dk1"/>
              </a:solidFill>
              <a:latin typeface="Open Sans Light"/>
              <a:ea typeface="Open Sans Light"/>
              <a:cs typeface="Open Sans Light"/>
              <a:sym typeface="Open Sans Light"/>
            </a:endParaRPr>
          </a:p>
        </p:txBody>
      </p:sp>
      <p:sp>
        <p:nvSpPr>
          <p:cNvPr id="378" name="Google Shape;378;p39"/>
          <p:cNvSpPr txBox="1"/>
          <p:nvPr/>
        </p:nvSpPr>
        <p:spPr>
          <a:xfrm>
            <a:off x="7372929" y="3890942"/>
            <a:ext cx="219553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Extreme Prototyping</a:t>
            </a:r>
            <a:endParaRPr/>
          </a:p>
        </p:txBody>
      </p:sp>
      <p:sp>
        <p:nvSpPr>
          <p:cNvPr id="379" name="Google Shape;379;p39"/>
          <p:cNvSpPr txBox="1"/>
          <p:nvPr/>
        </p:nvSpPr>
        <p:spPr>
          <a:xfrm>
            <a:off x="7372928" y="4130128"/>
            <a:ext cx="4730839"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is used in the web development domain.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consists of three sequential phases. </a:t>
            </a:r>
            <a:endParaRPr/>
          </a:p>
          <a:p>
            <a:pPr indent="-285750" lvl="1" marL="742974" marR="0" rtl="0" algn="l">
              <a:spcBef>
                <a:spcPts val="0"/>
              </a:spcBef>
              <a:spcAft>
                <a:spcPts val="0"/>
              </a:spcAft>
              <a:buClr>
                <a:schemeClr val="dk1"/>
              </a:buClr>
              <a:buSzPts val="1400"/>
              <a:buFont typeface="Arial"/>
              <a:buChar char="•"/>
            </a:pPr>
            <a:r>
              <a:rPr b="0" i="0" lang="en-US" sz="1400" u="none" cap="none" strike="noStrike">
                <a:solidFill>
                  <a:schemeClr val="dk1"/>
                </a:solidFill>
                <a:latin typeface="Open Sans Light"/>
                <a:ea typeface="Open Sans Light"/>
                <a:cs typeface="Open Sans Light"/>
                <a:sym typeface="Open Sans Light"/>
              </a:rPr>
              <a:t>First, a basic prototype with all the existing pages is presented in the HTML format. </a:t>
            </a:r>
            <a:endParaRPr/>
          </a:p>
          <a:p>
            <a:pPr indent="-285750" lvl="1" marL="742974" marR="0" rtl="0" algn="l">
              <a:spcBef>
                <a:spcPts val="0"/>
              </a:spcBef>
              <a:spcAft>
                <a:spcPts val="0"/>
              </a:spcAft>
              <a:buClr>
                <a:schemeClr val="dk1"/>
              </a:buClr>
              <a:buSzPts val="1400"/>
              <a:buFont typeface="Arial"/>
              <a:buChar char="•"/>
            </a:pPr>
            <a:r>
              <a:rPr b="0" i="0" lang="en-US" sz="1400" u="none" cap="none" strike="noStrike">
                <a:solidFill>
                  <a:schemeClr val="dk1"/>
                </a:solidFill>
                <a:latin typeface="Open Sans Light"/>
                <a:ea typeface="Open Sans Light"/>
                <a:cs typeface="Open Sans Light"/>
                <a:sym typeface="Open Sans Light"/>
              </a:rPr>
              <a:t>Then the data processing is simulated using a prototype services layer. </a:t>
            </a:r>
            <a:endParaRPr/>
          </a:p>
          <a:p>
            <a:pPr indent="-285750" lvl="1" marL="742974" marR="0" rtl="0" algn="l">
              <a:spcBef>
                <a:spcPts val="0"/>
              </a:spcBef>
              <a:spcAft>
                <a:spcPts val="0"/>
              </a:spcAft>
              <a:buClr>
                <a:schemeClr val="dk1"/>
              </a:buClr>
              <a:buSzPts val="1400"/>
              <a:buFont typeface="Arial"/>
              <a:buChar char="•"/>
            </a:pPr>
            <a:r>
              <a:rPr b="0" i="0" lang="en-US" sz="1400" u="none" cap="none" strike="noStrike">
                <a:solidFill>
                  <a:schemeClr val="dk1"/>
                </a:solidFill>
                <a:latin typeface="Open Sans Light"/>
                <a:ea typeface="Open Sans Light"/>
                <a:cs typeface="Open Sans Light"/>
                <a:sym typeface="Open Sans Light"/>
              </a:rPr>
              <a:t>Finally, the services are implemented and integrated to the final prototype.</a:t>
            </a:r>
            <a:endParaRPr/>
          </a:p>
        </p:txBody>
      </p:sp>
      <p:sp>
        <p:nvSpPr>
          <p:cNvPr id="380" name="Google Shape;380;p39"/>
          <p:cNvSpPr txBox="1"/>
          <p:nvPr/>
        </p:nvSpPr>
        <p:spPr>
          <a:xfrm>
            <a:off x="937387" y="1646226"/>
            <a:ext cx="31589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70C0"/>
                </a:solidFill>
                <a:latin typeface="Open Sans"/>
                <a:ea typeface="Open Sans"/>
                <a:cs typeface="Open Sans"/>
                <a:sym typeface="Open Sans"/>
              </a:rPr>
              <a:t>Throwaway/Rapid Prototyping</a:t>
            </a:r>
            <a:endParaRPr/>
          </a:p>
        </p:txBody>
      </p:sp>
      <p:sp>
        <p:nvSpPr>
          <p:cNvPr id="381" name="Google Shape;381;p39"/>
          <p:cNvSpPr txBox="1"/>
          <p:nvPr/>
        </p:nvSpPr>
        <p:spPr>
          <a:xfrm>
            <a:off x="132347" y="1918171"/>
            <a:ext cx="3963982"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uses very little efforts with minimum requirement analysis to build a prototype.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Once the actual requirements are understood, the prototype is discarded and the actual system is developed with a much clear understanding of user requirements.</a:t>
            </a:r>
            <a:endParaRPr/>
          </a:p>
        </p:txBody>
      </p:sp>
      <p:sp>
        <p:nvSpPr>
          <p:cNvPr id="382" name="Google Shape;382;p39"/>
          <p:cNvSpPr txBox="1"/>
          <p:nvPr/>
        </p:nvSpPr>
        <p:spPr>
          <a:xfrm>
            <a:off x="1544925" y="3806718"/>
            <a:ext cx="2551404"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0070C0"/>
                </a:solidFill>
                <a:latin typeface="Open Sans"/>
                <a:ea typeface="Open Sans"/>
                <a:cs typeface="Open Sans"/>
                <a:sym typeface="Open Sans"/>
              </a:rPr>
              <a:t>Incremental Prototyping</a:t>
            </a:r>
            <a:endParaRPr/>
          </a:p>
        </p:txBody>
      </p:sp>
      <p:sp>
        <p:nvSpPr>
          <p:cNvPr id="383" name="Google Shape;383;p39"/>
          <p:cNvSpPr txBox="1"/>
          <p:nvPr/>
        </p:nvSpPr>
        <p:spPr>
          <a:xfrm>
            <a:off x="132347" y="4045904"/>
            <a:ext cx="3963982"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Open Sans Light"/>
                <a:ea typeface="Open Sans Light"/>
                <a:cs typeface="Open Sans Light"/>
                <a:sym typeface="Open Sans Light"/>
              </a:rPr>
              <a:t>Incremental prototyping refers to building multiple functional prototypes of the various sub-systems and then integrating all the available prototypes to form a complete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50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70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70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90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90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110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10" presetSubtype="0">
                                  <p:stCondLst>
                                    <p:cond delay="110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a:t>
            </a:r>
            <a:endParaRPr/>
          </a:p>
        </p:txBody>
      </p:sp>
      <p:pic>
        <p:nvPicPr>
          <p:cNvPr descr="Evolutionary prototyping" id="389" name="Google Shape;389;p40"/>
          <p:cNvPicPr preferRelativeResize="0"/>
          <p:nvPr/>
        </p:nvPicPr>
        <p:blipFill rotWithShape="1">
          <a:blip r:embed="rId3">
            <a:alphaModFix/>
          </a:blip>
          <a:srcRect b="0" l="0" r="0" t="0"/>
          <a:stretch/>
        </p:blipFill>
        <p:spPr>
          <a:xfrm>
            <a:off x="2021306" y="1057274"/>
            <a:ext cx="7567862" cy="5391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Prototyping Model</a:t>
            </a:r>
            <a:endParaRPr/>
          </a:p>
        </p:txBody>
      </p:sp>
      <p:sp>
        <p:nvSpPr>
          <p:cNvPr id="395" name="Google Shape;395;p41"/>
          <p:cNvSpPr/>
          <p:nvPr/>
        </p:nvSpPr>
        <p:spPr>
          <a:xfrm>
            <a:off x="296124" y="939601"/>
            <a:ext cx="11553692" cy="372935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rgbClr val="222222"/>
                </a:solidFill>
                <a:latin typeface="Arial"/>
                <a:ea typeface="Arial"/>
                <a:cs typeface="Arial"/>
                <a:sym typeface="Arial"/>
              </a:rPr>
              <a:t>List of things to consider when using the Prototyping Model:</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 requirements are unclear</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 if requirements are changing quickly.</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can be successfully used for developing user interfaces, high technology software-intensive systems, and systems with complex algorithms and interfaces. </a:t>
            </a:r>
            <a:endParaRPr/>
          </a:p>
          <a:p>
            <a:pPr indent="-342900" lvl="0" marL="342900" marR="0" rtl="0" algn="l">
              <a:lnSpc>
                <a:spcPct val="20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a very good choice to demonstrate the technical feasibility of the product.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 - Advantages</a:t>
            </a:r>
            <a:br>
              <a:rPr lang="en-US"/>
            </a:br>
            <a:endParaRPr/>
          </a:p>
        </p:txBody>
      </p:sp>
      <p:sp>
        <p:nvSpPr>
          <p:cNvPr id="401" name="Google Shape;401;p42"/>
          <p:cNvSpPr/>
          <p:nvPr/>
        </p:nvSpPr>
        <p:spPr>
          <a:xfrm>
            <a:off x="244608" y="978238"/>
            <a:ext cx="11553692" cy="511364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errors can be detected in the initial stage of the software development process.</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Missing functionality can be identified, which helps to reduce the risk of failure</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Customer satisfaction exists because the customer can feel the product at a very early stage.</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As customers are involved from the early stage, there will be hardly any chance of software rejection.</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Quicker user feedback helps you to achieve better software development solutions.</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It is a straightforward model, so it is easy to understand.</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No need for specialized experts to build the model</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 prototype serves as a basis for deriving a system specification.</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 prototype helps to gain a better understanding of the customer's needs.</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Prototypes may offer early training for future users of the software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Constraints of Software Development project</a:t>
            </a:r>
            <a:endParaRPr/>
          </a:p>
        </p:txBody>
      </p:sp>
      <p:sp>
        <p:nvSpPr>
          <p:cNvPr id="165" name="Google Shape;165;p16"/>
          <p:cNvSpPr/>
          <p:nvPr/>
        </p:nvSpPr>
        <p:spPr>
          <a:xfrm>
            <a:off x="3606800" y="3179999"/>
            <a:ext cx="3886200" cy="1143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16"/>
          <p:cNvSpPr txBox="1"/>
          <p:nvPr/>
        </p:nvSpPr>
        <p:spPr>
          <a:xfrm>
            <a:off x="4276725" y="3526074"/>
            <a:ext cx="2010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Project constraints</a:t>
            </a:r>
            <a:endParaRPr sz="1800">
              <a:solidFill>
                <a:schemeClr val="dk1"/>
              </a:solidFill>
              <a:latin typeface="Arial"/>
              <a:ea typeface="Arial"/>
              <a:cs typeface="Arial"/>
              <a:sym typeface="Arial"/>
            </a:endParaRPr>
          </a:p>
        </p:txBody>
      </p:sp>
      <p:sp>
        <p:nvSpPr>
          <p:cNvPr id="167" name="Google Shape;167;p16"/>
          <p:cNvSpPr txBox="1"/>
          <p:nvPr/>
        </p:nvSpPr>
        <p:spPr>
          <a:xfrm>
            <a:off x="2219325" y="1849674"/>
            <a:ext cx="8483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money</a:t>
            </a:r>
            <a:endParaRPr sz="1800">
              <a:solidFill>
                <a:schemeClr val="dk1"/>
              </a:solidFill>
              <a:latin typeface="Arial"/>
              <a:ea typeface="Arial"/>
              <a:cs typeface="Arial"/>
              <a:sym typeface="Arial"/>
            </a:endParaRPr>
          </a:p>
        </p:txBody>
      </p:sp>
      <p:sp>
        <p:nvSpPr>
          <p:cNvPr id="168" name="Google Shape;168;p16"/>
          <p:cNvSpPr txBox="1"/>
          <p:nvPr/>
        </p:nvSpPr>
        <p:spPr>
          <a:xfrm>
            <a:off x="8102600" y="5313599"/>
            <a:ext cx="6238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time</a:t>
            </a:r>
            <a:endParaRPr sz="1800">
              <a:solidFill>
                <a:schemeClr val="dk1"/>
              </a:solidFill>
              <a:latin typeface="Arial"/>
              <a:ea typeface="Arial"/>
              <a:cs typeface="Arial"/>
              <a:sym typeface="Arial"/>
            </a:endParaRPr>
          </a:p>
        </p:txBody>
      </p:sp>
      <p:sp>
        <p:nvSpPr>
          <p:cNvPr id="169" name="Google Shape;169;p16"/>
          <p:cNvSpPr txBox="1"/>
          <p:nvPr/>
        </p:nvSpPr>
        <p:spPr>
          <a:xfrm>
            <a:off x="2600325" y="4973874"/>
            <a:ext cx="13099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Computing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resources</a:t>
            </a:r>
            <a:endParaRPr sz="1800">
              <a:solidFill>
                <a:schemeClr val="dk1"/>
              </a:solidFill>
              <a:latin typeface="Arial"/>
              <a:ea typeface="Arial"/>
              <a:cs typeface="Arial"/>
              <a:sym typeface="Arial"/>
            </a:endParaRPr>
          </a:p>
        </p:txBody>
      </p:sp>
      <p:sp>
        <p:nvSpPr>
          <p:cNvPr id="170" name="Google Shape;170;p16"/>
          <p:cNvSpPr txBox="1"/>
          <p:nvPr/>
        </p:nvSpPr>
        <p:spPr>
          <a:xfrm>
            <a:off x="6578600" y="1960799"/>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staff</a:t>
            </a:r>
            <a:endParaRPr sz="1800">
              <a:solidFill>
                <a:schemeClr val="dk1"/>
              </a:solidFill>
              <a:latin typeface="Arial"/>
              <a:ea typeface="Arial"/>
              <a:cs typeface="Arial"/>
              <a:sym typeface="Arial"/>
            </a:endParaRPr>
          </a:p>
        </p:txBody>
      </p:sp>
      <p:sp>
        <p:nvSpPr>
          <p:cNvPr id="171" name="Google Shape;171;p16"/>
          <p:cNvSpPr txBox="1"/>
          <p:nvPr/>
        </p:nvSpPr>
        <p:spPr>
          <a:xfrm>
            <a:off x="4445000" y="1198799"/>
            <a:ext cx="15039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programmers</a:t>
            </a:r>
            <a:endParaRPr sz="1800">
              <a:solidFill>
                <a:schemeClr val="dk1"/>
              </a:solidFill>
              <a:latin typeface="Arial"/>
              <a:ea typeface="Arial"/>
              <a:cs typeface="Arial"/>
              <a:sym typeface="Arial"/>
            </a:endParaRPr>
          </a:p>
        </p:txBody>
      </p:sp>
      <p:sp>
        <p:nvSpPr>
          <p:cNvPr id="172" name="Google Shape;172;p16"/>
          <p:cNvSpPr txBox="1"/>
          <p:nvPr/>
        </p:nvSpPr>
        <p:spPr>
          <a:xfrm>
            <a:off x="8483600" y="1198799"/>
            <a:ext cx="11432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managers</a:t>
            </a:r>
            <a:endParaRPr sz="1800">
              <a:solidFill>
                <a:schemeClr val="dk1"/>
              </a:solidFill>
              <a:latin typeface="Arial"/>
              <a:ea typeface="Arial"/>
              <a:cs typeface="Arial"/>
              <a:sym typeface="Arial"/>
            </a:endParaRPr>
          </a:p>
        </p:txBody>
      </p:sp>
      <p:sp>
        <p:nvSpPr>
          <p:cNvPr id="173" name="Google Shape;173;p16"/>
          <p:cNvSpPr txBox="1"/>
          <p:nvPr/>
        </p:nvSpPr>
        <p:spPr>
          <a:xfrm>
            <a:off x="6426200" y="970199"/>
            <a:ext cx="11128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designers</a:t>
            </a:r>
            <a:endParaRPr sz="1800">
              <a:solidFill>
                <a:schemeClr val="dk1"/>
              </a:solidFill>
              <a:latin typeface="Arial"/>
              <a:ea typeface="Arial"/>
              <a:cs typeface="Arial"/>
              <a:sym typeface="Arial"/>
            </a:endParaRPr>
          </a:p>
        </p:txBody>
      </p:sp>
      <p:cxnSp>
        <p:nvCxnSpPr>
          <p:cNvPr id="174" name="Google Shape;174;p16"/>
          <p:cNvCxnSpPr/>
          <p:nvPr/>
        </p:nvCxnSpPr>
        <p:spPr>
          <a:xfrm>
            <a:off x="2921000" y="2417999"/>
            <a:ext cx="1600200" cy="76200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16"/>
          <p:cNvCxnSpPr/>
          <p:nvPr/>
        </p:nvCxnSpPr>
        <p:spPr>
          <a:xfrm flipH="1">
            <a:off x="3530600" y="4322999"/>
            <a:ext cx="990600" cy="68580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16"/>
          <p:cNvCxnSpPr/>
          <p:nvPr/>
        </p:nvCxnSpPr>
        <p:spPr>
          <a:xfrm>
            <a:off x="6502400" y="4322999"/>
            <a:ext cx="1905000" cy="106680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16"/>
          <p:cNvCxnSpPr/>
          <p:nvPr/>
        </p:nvCxnSpPr>
        <p:spPr>
          <a:xfrm flipH="1">
            <a:off x="6045200" y="2494199"/>
            <a:ext cx="914400" cy="68580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16"/>
          <p:cNvCxnSpPr/>
          <p:nvPr/>
        </p:nvCxnSpPr>
        <p:spPr>
          <a:xfrm>
            <a:off x="5588000" y="1655999"/>
            <a:ext cx="1219200" cy="38100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16"/>
          <p:cNvCxnSpPr/>
          <p:nvPr/>
        </p:nvCxnSpPr>
        <p:spPr>
          <a:xfrm>
            <a:off x="7035800" y="1427399"/>
            <a:ext cx="0" cy="609600"/>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16"/>
          <p:cNvCxnSpPr/>
          <p:nvPr/>
        </p:nvCxnSpPr>
        <p:spPr>
          <a:xfrm flipH="1">
            <a:off x="7340600" y="1655999"/>
            <a:ext cx="1752600" cy="38100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6"/>
          <p:cNvSpPr txBox="1"/>
          <p:nvPr/>
        </p:nvSpPr>
        <p:spPr>
          <a:xfrm>
            <a:off x="2540000" y="5846999"/>
            <a:ext cx="74190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Examples of SW Project Constraints</a:t>
            </a:r>
            <a:endParaRPr b="1" sz="36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 - Disadvantages</a:t>
            </a:r>
            <a:br>
              <a:rPr lang="en-US"/>
            </a:br>
            <a:endParaRPr/>
          </a:p>
        </p:txBody>
      </p:sp>
      <p:sp>
        <p:nvSpPr>
          <p:cNvPr id="407" name="Google Shape;407;p43"/>
          <p:cNvSpPr/>
          <p:nvPr/>
        </p:nvSpPr>
        <p:spPr>
          <a:xfrm>
            <a:off x="244608" y="978238"/>
            <a:ext cx="11553692" cy="470898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There may be too much variation in requirements each time the prototype is evaluated by the customer.</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Poor Documentation due to continuously changing customer requirements.</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It is very difficult for the developers to accommodate all the changes demanded by the customer.</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There is uncertainty in determining the number of iterations that would be required before the prototype is finally accepted by the customer.</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After seeing an early prototype, the customers sometimes demand the actual product to be delivered soon.</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Developers in a hurry to build prototypes may end up with sub-optimal solutions.</a:t>
            </a:r>
            <a:endParaRPr/>
          </a:p>
          <a:p>
            <a:pPr indent="-342900" lvl="0" marL="342900" marR="0" rtl="0" algn="l">
              <a:lnSpc>
                <a:spcPct val="150000"/>
              </a:lnSpc>
              <a:spcBef>
                <a:spcPts val="0"/>
              </a:spcBef>
              <a:spcAft>
                <a:spcPts val="0"/>
              </a:spcAft>
              <a:buClr>
                <a:srgbClr val="222222"/>
              </a:buClr>
              <a:buSzPts val="2000"/>
              <a:buFont typeface="Noto Sans Symbols"/>
              <a:buChar char="✔"/>
            </a:pPr>
            <a:r>
              <a:rPr lang="en-US" sz="2000">
                <a:solidFill>
                  <a:srgbClr val="222222"/>
                </a:solidFill>
                <a:latin typeface="Arial"/>
                <a:ea typeface="Arial"/>
                <a:cs typeface="Arial"/>
                <a:sym typeface="Arial"/>
              </a:rPr>
              <a:t>The customer might lose interest in the product if he/she is not satisfied with the initial prototype.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Prototyping Model</a:t>
            </a:r>
            <a:endParaRPr/>
          </a:p>
        </p:txBody>
      </p:sp>
      <p:sp>
        <p:nvSpPr>
          <p:cNvPr id="413" name="Google Shape;413;p44"/>
          <p:cNvSpPr/>
          <p:nvPr/>
        </p:nvSpPr>
        <p:spPr>
          <a:xfrm>
            <a:off x="3007894" y="1211817"/>
            <a:ext cx="5161547"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222222"/>
                </a:solidFill>
                <a:latin typeface="Arial"/>
                <a:ea typeface="Arial"/>
                <a:cs typeface="Arial"/>
                <a:sym typeface="Arial"/>
              </a:rPr>
              <a:t>Do we need prototyping??</a:t>
            </a:r>
            <a:endParaRPr sz="2400">
              <a:solidFill>
                <a:srgbClr val="222222"/>
              </a:solidFill>
              <a:latin typeface="Arial"/>
              <a:ea typeface="Arial"/>
              <a:cs typeface="Arial"/>
              <a:sym typeface="Arial"/>
            </a:endParaRPr>
          </a:p>
        </p:txBody>
      </p:sp>
      <p:sp>
        <p:nvSpPr>
          <p:cNvPr id="414" name="Google Shape;414;p44"/>
          <p:cNvSpPr/>
          <p:nvPr/>
        </p:nvSpPr>
        <p:spPr>
          <a:xfrm>
            <a:off x="5078651" y="2322692"/>
            <a:ext cx="6884771"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22222"/>
              </a:buClr>
              <a:buSzPts val="2000"/>
              <a:buFont typeface="Noto Sans Symbols"/>
              <a:buNone/>
            </a:pPr>
            <a:r>
              <a:rPr lang="en-US" sz="2000">
                <a:solidFill>
                  <a:srgbClr val="222222"/>
                </a:solidFill>
                <a:latin typeface="Arial"/>
                <a:ea typeface="Arial"/>
                <a:cs typeface="Arial"/>
                <a:sym typeface="Arial"/>
              </a:rPr>
              <a:t>Two “points of interest” for companies to adopt prototyping based methodologies are:</a:t>
            </a:r>
            <a:endParaRPr/>
          </a:p>
          <a:p>
            <a:pPr indent="0" lvl="0" marL="0" marR="0" rtl="0" algn="l">
              <a:spcBef>
                <a:spcPts val="0"/>
              </a:spcBef>
              <a:spcAft>
                <a:spcPts val="0"/>
              </a:spcAft>
              <a:buClr>
                <a:schemeClr val="dk1"/>
              </a:buClr>
              <a:buSzPts val="2000"/>
              <a:buFont typeface="Noto Sans Symbols"/>
              <a:buNone/>
            </a:pPr>
            <a:r>
              <a:t/>
            </a:r>
            <a:endParaRPr sz="2000">
              <a:solidFill>
                <a:srgbClr val="222222"/>
              </a:solidFill>
              <a:latin typeface="Arial"/>
              <a:ea typeface="Arial"/>
              <a:cs typeface="Arial"/>
              <a:sym typeface="Arial"/>
            </a:endParaRPr>
          </a:p>
          <a:p>
            <a:pPr indent="0" lvl="0" marL="0" marR="0" rtl="0" algn="l">
              <a:spcBef>
                <a:spcPts val="0"/>
              </a:spcBef>
              <a:spcAft>
                <a:spcPts val="0"/>
              </a:spcAft>
              <a:buNone/>
            </a:pPr>
            <a:r>
              <a:rPr b="1" lang="en-US" sz="2000">
                <a:solidFill>
                  <a:srgbClr val="222222"/>
                </a:solidFill>
                <a:latin typeface="Arial"/>
                <a:ea typeface="Arial"/>
                <a:cs typeface="Arial"/>
                <a:sym typeface="Arial"/>
              </a:rPr>
              <a:t>Point 1: </a:t>
            </a:r>
            <a:r>
              <a:rPr lang="en-US" sz="2000">
                <a:solidFill>
                  <a:srgbClr val="222222"/>
                </a:solidFill>
                <a:latin typeface="Arial"/>
                <a:ea typeface="Arial"/>
                <a:cs typeface="Arial"/>
                <a:sym typeface="Arial"/>
              </a:rPr>
              <a:t>They allow us to reduce the cost and time-to-market of a system.</a:t>
            </a:r>
            <a:endParaRPr/>
          </a:p>
          <a:p>
            <a:pPr indent="0" lvl="0" marL="0" marR="0" rtl="0" algn="l">
              <a:spcBef>
                <a:spcPts val="0"/>
              </a:spcBef>
              <a:spcAft>
                <a:spcPts val="0"/>
              </a:spcAft>
              <a:buNone/>
            </a:pPr>
            <a:r>
              <a:t/>
            </a:r>
            <a:endParaRPr sz="2000">
              <a:solidFill>
                <a:srgbClr val="222222"/>
              </a:solidFill>
              <a:latin typeface="Arial"/>
              <a:ea typeface="Arial"/>
              <a:cs typeface="Arial"/>
              <a:sym typeface="Arial"/>
            </a:endParaRPr>
          </a:p>
          <a:p>
            <a:pPr indent="0" lvl="0" marL="0" marR="0" rtl="0" algn="just">
              <a:spcBef>
                <a:spcPts val="0"/>
              </a:spcBef>
              <a:spcAft>
                <a:spcPts val="0"/>
              </a:spcAft>
              <a:buNone/>
            </a:pPr>
            <a:r>
              <a:rPr b="1" lang="en-US" sz="2000">
                <a:solidFill>
                  <a:srgbClr val="222222"/>
                </a:solidFill>
                <a:latin typeface="Arial"/>
                <a:ea typeface="Arial"/>
                <a:cs typeface="Arial"/>
                <a:sym typeface="Arial"/>
              </a:rPr>
              <a:t>Point 2: </a:t>
            </a:r>
            <a:r>
              <a:rPr lang="en-US" sz="2000">
                <a:solidFill>
                  <a:srgbClr val="222222"/>
                </a:solidFill>
                <a:latin typeface="Arial"/>
                <a:ea typeface="Arial"/>
                <a:cs typeface="Arial"/>
                <a:sym typeface="Arial"/>
              </a:rPr>
              <a:t>For companies building critical systems, prototyping would help them perform formal verification when required. These methodologies provide high level of reliability in the system design and implementation.</a:t>
            </a:r>
            <a:endParaRPr/>
          </a:p>
        </p:txBody>
      </p:sp>
      <p:pic>
        <p:nvPicPr>
          <p:cNvPr descr="avionics close up two.jpg" id="415" name="Google Shape;415;p44"/>
          <p:cNvPicPr preferRelativeResize="0"/>
          <p:nvPr/>
        </p:nvPicPr>
        <p:blipFill rotWithShape="1">
          <a:blip r:embed="rId3">
            <a:alphaModFix/>
          </a:blip>
          <a:srcRect b="0" l="0" r="0" t="0"/>
          <a:stretch/>
        </p:blipFill>
        <p:spPr>
          <a:xfrm>
            <a:off x="430429" y="2179328"/>
            <a:ext cx="4295231" cy="33134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sp>
        <p:nvSpPr>
          <p:cNvPr id="421" name="Google Shape;421;p45"/>
          <p:cNvSpPr txBox="1"/>
          <p:nvPr>
            <p:ph idx="1" type="body"/>
          </p:nvPr>
        </p:nvSpPr>
        <p:spPr>
          <a:xfrm>
            <a:off x="346208" y="1860891"/>
            <a:ext cx="11444739" cy="46021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b="1" lang="en-US" sz="2200">
                <a:latin typeface="Arial"/>
                <a:ea typeface="Arial"/>
                <a:cs typeface="Arial"/>
                <a:sym typeface="Arial"/>
              </a:rPr>
              <a:t>A-gil-i-ty </a:t>
            </a:r>
            <a:r>
              <a:rPr lang="en-US" sz="2200">
                <a:latin typeface="Arial"/>
                <a:ea typeface="Arial"/>
                <a:cs typeface="Arial"/>
                <a:sym typeface="Arial"/>
              </a:rPr>
              <a:t>(ә-'ji-lә-tē) Property consisting of </a:t>
            </a:r>
            <a:r>
              <a:rPr lang="en-US" sz="2200">
                <a:solidFill>
                  <a:srgbClr val="00B0F0"/>
                </a:solidFill>
                <a:latin typeface="Arial"/>
                <a:ea typeface="Arial"/>
                <a:cs typeface="Arial"/>
                <a:sym typeface="Arial"/>
              </a:rPr>
              <a:t>quickness</a:t>
            </a:r>
            <a:r>
              <a:rPr lang="en-US" sz="2200">
                <a:latin typeface="Arial"/>
                <a:ea typeface="Arial"/>
                <a:cs typeface="Arial"/>
                <a:sym typeface="Arial"/>
              </a:rPr>
              <a:t>, </a:t>
            </a:r>
            <a:r>
              <a:rPr lang="en-US" sz="2200">
                <a:solidFill>
                  <a:srgbClr val="00B0F0"/>
                </a:solidFill>
                <a:latin typeface="Arial"/>
                <a:ea typeface="Arial"/>
                <a:cs typeface="Arial"/>
                <a:sym typeface="Arial"/>
              </a:rPr>
              <a:t>lightness</a:t>
            </a:r>
            <a:r>
              <a:rPr lang="en-US" sz="2200">
                <a:latin typeface="Arial"/>
                <a:ea typeface="Arial"/>
                <a:cs typeface="Arial"/>
                <a:sym typeface="Arial"/>
              </a:rPr>
              <a:t>, and </a:t>
            </a:r>
            <a:r>
              <a:rPr lang="en-US" sz="2200">
                <a:solidFill>
                  <a:srgbClr val="00B0F0"/>
                </a:solidFill>
                <a:latin typeface="Arial"/>
                <a:ea typeface="Arial"/>
                <a:cs typeface="Arial"/>
                <a:sym typeface="Arial"/>
              </a:rPr>
              <a:t>ease of movement</a:t>
            </a:r>
            <a:r>
              <a:rPr lang="en-US" sz="2200">
                <a:latin typeface="Arial"/>
                <a:ea typeface="Arial"/>
                <a:cs typeface="Arial"/>
                <a:sym typeface="Arial"/>
              </a:rPr>
              <a:t>; To be very </a:t>
            </a:r>
            <a:r>
              <a:rPr lang="en-US" sz="2200">
                <a:solidFill>
                  <a:srgbClr val="00B0F0"/>
                </a:solidFill>
                <a:latin typeface="Arial"/>
                <a:ea typeface="Arial"/>
                <a:cs typeface="Arial"/>
                <a:sym typeface="Arial"/>
              </a:rPr>
              <a:t>nimble</a:t>
            </a:r>
            <a:br>
              <a:rPr lang="en-US" sz="2200">
                <a:latin typeface="Arial"/>
                <a:ea typeface="Arial"/>
                <a:cs typeface="Arial"/>
                <a:sym typeface="Arial"/>
              </a:rPr>
            </a:br>
            <a:endParaRPr sz="2200">
              <a:latin typeface="Arial"/>
              <a:ea typeface="Arial"/>
              <a:cs typeface="Arial"/>
              <a:sym typeface="Arial"/>
            </a:endParaRPr>
          </a:p>
          <a:p>
            <a:pPr indent="-228577" lvl="0" marL="228577" rtl="0" algn="l">
              <a:lnSpc>
                <a:spcPct val="90000"/>
              </a:lnSpc>
              <a:spcBef>
                <a:spcPts val="1000"/>
              </a:spcBef>
              <a:spcAft>
                <a:spcPts val="0"/>
              </a:spcAft>
              <a:buClr>
                <a:schemeClr val="dk1"/>
              </a:buClr>
              <a:buSzPts val="2200"/>
              <a:buChar char="•"/>
            </a:pPr>
            <a:r>
              <a:rPr lang="en-US" sz="2200">
                <a:latin typeface="Arial"/>
                <a:ea typeface="Arial"/>
                <a:cs typeface="Arial"/>
                <a:sym typeface="Arial"/>
              </a:rPr>
              <a:t>The ability to create and </a:t>
            </a:r>
            <a:r>
              <a:rPr lang="en-US" sz="2200">
                <a:solidFill>
                  <a:srgbClr val="00B0F0"/>
                </a:solidFill>
                <a:latin typeface="Arial"/>
                <a:ea typeface="Arial"/>
                <a:cs typeface="Arial"/>
                <a:sym typeface="Arial"/>
              </a:rPr>
              <a:t>respond to change </a:t>
            </a:r>
            <a:r>
              <a:rPr lang="en-US" sz="2200">
                <a:latin typeface="Arial"/>
                <a:ea typeface="Arial"/>
                <a:cs typeface="Arial"/>
                <a:sym typeface="Arial"/>
              </a:rPr>
              <a:t>in order to profit in a turbulent  business environment</a:t>
            </a:r>
            <a:endParaRPr/>
          </a:p>
          <a:p>
            <a:pPr indent="-228577" lvl="0" marL="228577" rtl="0" algn="l">
              <a:lnSpc>
                <a:spcPct val="90000"/>
              </a:lnSpc>
              <a:spcBef>
                <a:spcPts val="1000"/>
              </a:spcBef>
              <a:spcAft>
                <a:spcPts val="0"/>
              </a:spcAft>
              <a:buClr>
                <a:schemeClr val="dk1"/>
              </a:buClr>
              <a:buSzPts val="2200"/>
              <a:buChar char="•"/>
            </a:pPr>
            <a:r>
              <a:rPr lang="en-US" sz="2200">
                <a:latin typeface="Arial"/>
                <a:ea typeface="Arial"/>
                <a:cs typeface="Arial"/>
                <a:sym typeface="Arial"/>
              </a:rPr>
              <a:t>The ability to quickly </a:t>
            </a:r>
            <a:r>
              <a:rPr lang="en-US" sz="2200">
                <a:solidFill>
                  <a:srgbClr val="00B0F0"/>
                </a:solidFill>
                <a:latin typeface="Arial"/>
                <a:ea typeface="Arial"/>
                <a:cs typeface="Arial"/>
                <a:sym typeface="Arial"/>
              </a:rPr>
              <a:t>reprioritize </a:t>
            </a:r>
            <a:r>
              <a:rPr lang="en-US" sz="2200">
                <a:latin typeface="Arial"/>
                <a:ea typeface="Arial"/>
                <a:cs typeface="Arial"/>
                <a:sym typeface="Arial"/>
              </a:rPr>
              <a:t>use of resources when requirements, technology, and knowledge shift</a:t>
            </a:r>
            <a:endParaRPr/>
          </a:p>
          <a:p>
            <a:pPr indent="-228577" lvl="0" marL="228577" rtl="0" algn="l">
              <a:lnSpc>
                <a:spcPct val="90000"/>
              </a:lnSpc>
              <a:spcBef>
                <a:spcPts val="1000"/>
              </a:spcBef>
              <a:spcAft>
                <a:spcPts val="0"/>
              </a:spcAft>
              <a:buClr>
                <a:schemeClr val="dk1"/>
              </a:buClr>
              <a:buSzPts val="2200"/>
              <a:buChar char="•"/>
            </a:pPr>
            <a:r>
              <a:rPr lang="en-US" sz="2200">
                <a:latin typeface="Arial"/>
                <a:ea typeface="Arial"/>
                <a:cs typeface="Arial"/>
                <a:sym typeface="Arial"/>
              </a:rPr>
              <a:t>Use of </a:t>
            </a:r>
            <a:r>
              <a:rPr lang="en-US" sz="2200">
                <a:solidFill>
                  <a:srgbClr val="00B0F0"/>
                </a:solidFill>
                <a:latin typeface="Arial"/>
                <a:ea typeface="Arial"/>
                <a:cs typeface="Arial"/>
                <a:sym typeface="Arial"/>
              </a:rPr>
              <a:t>evolutionary</a:t>
            </a:r>
            <a:r>
              <a:rPr lang="en-US" sz="2200">
                <a:solidFill>
                  <a:srgbClr val="061B39"/>
                </a:solidFill>
                <a:latin typeface="Arial"/>
                <a:ea typeface="Arial"/>
                <a:cs typeface="Arial"/>
                <a:sym typeface="Arial"/>
              </a:rPr>
              <a:t>, </a:t>
            </a:r>
            <a:r>
              <a:rPr lang="en-US" sz="2200">
                <a:solidFill>
                  <a:srgbClr val="00B0F0"/>
                </a:solidFill>
                <a:latin typeface="Arial"/>
                <a:ea typeface="Arial"/>
                <a:cs typeface="Arial"/>
                <a:sym typeface="Arial"/>
              </a:rPr>
              <a:t>incremental</a:t>
            </a:r>
            <a:r>
              <a:rPr lang="en-US" sz="2200">
                <a:latin typeface="Arial"/>
                <a:ea typeface="Arial"/>
                <a:cs typeface="Arial"/>
                <a:sym typeface="Arial"/>
              </a:rPr>
              <a:t>, and </a:t>
            </a:r>
            <a:r>
              <a:rPr lang="en-US" sz="2200">
                <a:solidFill>
                  <a:srgbClr val="00B0F0"/>
                </a:solidFill>
                <a:latin typeface="Arial"/>
                <a:ea typeface="Arial"/>
                <a:cs typeface="Arial"/>
                <a:sym typeface="Arial"/>
              </a:rPr>
              <a:t>iterative </a:t>
            </a:r>
            <a:r>
              <a:rPr lang="en-US" sz="2200">
                <a:latin typeface="Arial"/>
                <a:ea typeface="Arial"/>
                <a:cs typeface="Arial"/>
                <a:sym typeface="Arial"/>
              </a:rPr>
              <a:t>delivery to converge on an optimal customer solution</a:t>
            </a:r>
            <a:endParaRPr/>
          </a:p>
          <a:p>
            <a:pPr indent="-228577" lvl="0" marL="228577" rtl="0" algn="l">
              <a:lnSpc>
                <a:spcPct val="90000"/>
              </a:lnSpc>
              <a:spcBef>
                <a:spcPts val="1000"/>
              </a:spcBef>
              <a:spcAft>
                <a:spcPts val="0"/>
              </a:spcAft>
              <a:buClr>
                <a:schemeClr val="dk1"/>
              </a:buClr>
              <a:buSzPts val="2200"/>
              <a:buChar char="•"/>
            </a:pPr>
            <a:r>
              <a:rPr lang="en-US" sz="2200">
                <a:latin typeface="Arial"/>
                <a:ea typeface="Arial"/>
                <a:cs typeface="Arial"/>
                <a:sym typeface="Arial"/>
              </a:rPr>
              <a:t>Maximizing </a:t>
            </a:r>
            <a:r>
              <a:rPr b="1" lang="en-US" sz="2200">
                <a:solidFill>
                  <a:srgbClr val="FF0000"/>
                </a:solidFill>
                <a:latin typeface="Arial"/>
                <a:ea typeface="Arial"/>
                <a:cs typeface="Arial"/>
                <a:sym typeface="Arial"/>
              </a:rPr>
              <a:t>BUSINESS VALUE </a:t>
            </a:r>
            <a:r>
              <a:rPr lang="en-US" sz="2200">
                <a:latin typeface="Arial"/>
                <a:ea typeface="Arial"/>
                <a:cs typeface="Arial"/>
                <a:sym typeface="Arial"/>
              </a:rPr>
              <a:t>with right sized, just enough, and just-in-time processes and documentation</a:t>
            </a:r>
            <a:endParaRPr/>
          </a:p>
          <a:p>
            <a:pPr indent="0" lvl="0" marL="0" rtl="0" algn="l">
              <a:lnSpc>
                <a:spcPct val="90000"/>
              </a:lnSpc>
              <a:spcBef>
                <a:spcPts val="1000"/>
              </a:spcBef>
              <a:spcAft>
                <a:spcPts val="0"/>
              </a:spcAft>
              <a:buClr>
                <a:schemeClr val="dk1"/>
              </a:buClr>
              <a:buSzPts val="2200"/>
              <a:buNone/>
            </a:pPr>
            <a:r>
              <a:t/>
            </a:r>
            <a:endParaRPr sz="2200">
              <a:latin typeface="Arial"/>
              <a:ea typeface="Arial"/>
              <a:cs typeface="Arial"/>
              <a:sym typeface="Arial"/>
            </a:endParaRPr>
          </a:p>
          <a:p>
            <a:pPr indent="0" lvl="0" marL="0" rtl="0" algn="l">
              <a:lnSpc>
                <a:spcPct val="90000"/>
              </a:lnSpc>
              <a:spcBef>
                <a:spcPts val="1000"/>
              </a:spcBef>
              <a:spcAft>
                <a:spcPts val="0"/>
              </a:spcAft>
              <a:buClr>
                <a:schemeClr val="dk1"/>
              </a:buClr>
              <a:buSzPts val="1200"/>
              <a:buNone/>
            </a:pPr>
            <a:r>
              <a:rPr i="1" lang="en-US" sz="1200"/>
              <a:t>Highsmith, J. A. (2002). Agile software development ecosystems. Boston, MA: Addison-Wesley</a:t>
            </a:r>
            <a:r>
              <a:rPr lang="en-US" sz="1200"/>
              <a:t>.</a:t>
            </a:r>
            <a:endParaRPr/>
          </a:p>
        </p:txBody>
      </p:sp>
      <p:sp>
        <p:nvSpPr>
          <p:cNvPr id="422" name="Google Shape;422;p45"/>
          <p:cNvSpPr/>
          <p:nvPr/>
        </p:nvSpPr>
        <p:spPr>
          <a:xfrm>
            <a:off x="2394284" y="1118307"/>
            <a:ext cx="6096836"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5F0000"/>
                </a:solidFill>
                <a:latin typeface="Impact"/>
                <a:ea typeface="Impact"/>
                <a:cs typeface="Impact"/>
                <a:sym typeface="Impact"/>
              </a:rPr>
              <a:t>What Does it mean?</a:t>
            </a:r>
            <a:endParaRPr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br>
              <a:rPr lang="en-US"/>
            </a:br>
            <a:endParaRPr/>
          </a:p>
        </p:txBody>
      </p:sp>
      <p:pic>
        <p:nvPicPr>
          <p:cNvPr id="428" name="Google Shape;428;p46"/>
          <p:cNvPicPr preferRelativeResize="0"/>
          <p:nvPr/>
        </p:nvPicPr>
        <p:blipFill rotWithShape="1">
          <a:blip r:embed="rId3">
            <a:alphaModFix/>
          </a:blip>
          <a:srcRect b="0" l="0" r="0" t="0"/>
          <a:stretch/>
        </p:blipFill>
        <p:spPr>
          <a:xfrm>
            <a:off x="9301791" y="1619750"/>
            <a:ext cx="2986420" cy="3301165"/>
          </a:xfrm>
          <a:prstGeom prst="rect">
            <a:avLst/>
          </a:prstGeom>
          <a:noFill/>
          <a:ln>
            <a:noFill/>
          </a:ln>
        </p:spPr>
      </p:pic>
      <p:sp>
        <p:nvSpPr>
          <p:cNvPr id="429" name="Google Shape;429;p46"/>
          <p:cNvSpPr/>
          <p:nvPr/>
        </p:nvSpPr>
        <p:spPr>
          <a:xfrm>
            <a:off x="244608" y="978238"/>
            <a:ext cx="9414547" cy="56169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Agile is a set of practices, values, and principles for software product development.</a:t>
            </a:r>
            <a:endParaRPr/>
          </a:p>
          <a:p>
            <a:pPr indent="-342900" lvl="0" marL="342900" marR="0" rtl="0" algn="l">
              <a:lnSpc>
                <a:spcPct val="150000"/>
              </a:lnSpc>
              <a:spcBef>
                <a:spcPts val="0"/>
              </a:spcBef>
              <a:spcAft>
                <a:spcPts val="0"/>
              </a:spcAft>
              <a:buClr>
                <a:srgbClr val="222222"/>
              </a:buClr>
              <a:buSzPts val="2200"/>
              <a:buFont typeface="Noto Sans Symbols"/>
              <a:buChar char="✔"/>
            </a:pPr>
            <a:r>
              <a:rPr lang="en-US" sz="2200">
                <a:solidFill>
                  <a:srgbClr val="222222"/>
                </a:solidFill>
                <a:latin typeface="Arial"/>
                <a:ea typeface="Arial"/>
                <a:cs typeface="Arial"/>
                <a:sym typeface="Arial"/>
              </a:rPr>
              <a:t>The core ideas in Agile Development:</a:t>
            </a:r>
            <a:endParaRPr/>
          </a:p>
          <a:p>
            <a:pPr indent="-342900" lvl="1" marL="800124" marR="0" rtl="0" algn="l">
              <a:spcBef>
                <a:spcPts val="0"/>
              </a:spcBef>
              <a:spcAft>
                <a:spcPts val="0"/>
              </a:spcAft>
              <a:buClr>
                <a:srgbClr val="222222"/>
              </a:buClr>
              <a:buSzPts val="1800"/>
              <a:buFont typeface="Noto Sans Symbols"/>
              <a:buChar char="⮚"/>
            </a:pPr>
            <a:r>
              <a:rPr b="0" i="0" lang="en-US" sz="1800" u="none" cap="none" strike="noStrike">
                <a:solidFill>
                  <a:srgbClr val="222222"/>
                </a:solidFill>
                <a:latin typeface="Arial"/>
                <a:ea typeface="Arial"/>
                <a:cs typeface="Arial"/>
                <a:sym typeface="Arial"/>
              </a:rPr>
              <a:t>Adaptive</a:t>
            </a:r>
            <a:endParaRPr/>
          </a:p>
          <a:p>
            <a:pPr indent="-342900" lvl="1" marL="800124" marR="0" rtl="0" algn="l">
              <a:spcBef>
                <a:spcPts val="0"/>
              </a:spcBef>
              <a:spcAft>
                <a:spcPts val="0"/>
              </a:spcAft>
              <a:buClr>
                <a:srgbClr val="222222"/>
              </a:buClr>
              <a:buSzPts val="1800"/>
              <a:buFont typeface="Noto Sans Symbols"/>
              <a:buChar char="⮚"/>
            </a:pPr>
            <a:r>
              <a:rPr b="0" i="0" lang="en-US" sz="1800" u="none" cap="none" strike="noStrike">
                <a:solidFill>
                  <a:srgbClr val="222222"/>
                </a:solidFill>
                <a:latin typeface="Arial"/>
                <a:ea typeface="Arial"/>
                <a:cs typeface="Arial"/>
                <a:sym typeface="Arial"/>
              </a:rPr>
              <a:t>Iterative/incremental</a:t>
            </a:r>
            <a:endParaRPr/>
          </a:p>
          <a:p>
            <a:pPr indent="-342900" lvl="1" marL="800124" marR="0" rtl="0" algn="l">
              <a:spcBef>
                <a:spcPts val="0"/>
              </a:spcBef>
              <a:spcAft>
                <a:spcPts val="0"/>
              </a:spcAft>
              <a:buClr>
                <a:srgbClr val="222222"/>
              </a:buClr>
              <a:buSzPts val="1800"/>
              <a:buFont typeface="Noto Sans Symbols"/>
              <a:buChar char="⮚"/>
            </a:pPr>
            <a:r>
              <a:rPr b="0" i="0" lang="en-US" sz="1800" u="none" cap="none" strike="noStrike">
                <a:solidFill>
                  <a:srgbClr val="222222"/>
                </a:solidFill>
                <a:latin typeface="Arial"/>
                <a:ea typeface="Arial"/>
                <a:cs typeface="Arial"/>
                <a:sym typeface="Arial"/>
              </a:rPr>
              <a:t>People-oriented</a:t>
            </a:r>
            <a:endParaRPr/>
          </a:p>
          <a:p>
            <a:pPr indent="0" lvl="0" marL="0" marR="0" rtl="0" algn="l">
              <a:spcBef>
                <a:spcPts val="0"/>
              </a:spcBef>
              <a:spcAft>
                <a:spcPts val="0"/>
              </a:spcAft>
              <a:buNone/>
            </a:pPr>
            <a:r>
              <a:rPr b="1" lang="en-US" sz="2200">
                <a:solidFill>
                  <a:srgbClr val="0070C0"/>
                </a:solidFill>
                <a:latin typeface="Arial"/>
                <a:ea typeface="Arial"/>
                <a:cs typeface="Arial"/>
                <a:sym typeface="Arial"/>
              </a:rPr>
              <a:t>Adaptive</a:t>
            </a:r>
            <a:r>
              <a:rPr lang="en-US" sz="2200">
                <a:solidFill>
                  <a:srgbClr val="222222"/>
                </a:solidFill>
                <a:latin typeface="Arial"/>
                <a:ea typeface="Arial"/>
                <a:cs typeface="Arial"/>
                <a:sym typeface="Arial"/>
              </a:rPr>
              <a:t> means that the teams and the process should be flexible in the presence of “rapid-fire change”.</a:t>
            </a:r>
            <a:endParaRPr/>
          </a:p>
          <a:p>
            <a:pPr indent="0" lvl="0" marL="0" marR="0" rtl="0" algn="l">
              <a:spcBef>
                <a:spcPts val="0"/>
              </a:spcBef>
              <a:spcAft>
                <a:spcPts val="0"/>
              </a:spcAft>
              <a:buNone/>
            </a:pPr>
            <a:r>
              <a:t/>
            </a:r>
            <a:endParaRPr sz="2200">
              <a:solidFill>
                <a:srgbClr val="222222"/>
              </a:solidFill>
              <a:latin typeface="Arial"/>
              <a:ea typeface="Arial"/>
              <a:cs typeface="Arial"/>
              <a:sym typeface="Arial"/>
            </a:endParaRPr>
          </a:p>
          <a:p>
            <a:pPr indent="0" lvl="0" marL="0" marR="0" rtl="0" algn="l">
              <a:spcBef>
                <a:spcPts val="0"/>
              </a:spcBef>
              <a:spcAft>
                <a:spcPts val="0"/>
              </a:spcAft>
              <a:buNone/>
            </a:pPr>
            <a:r>
              <a:rPr b="1" lang="en-US" sz="2200">
                <a:solidFill>
                  <a:srgbClr val="0070C0"/>
                </a:solidFill>
                <a:latin typeface="Arial"/>
                <a:ea typeface="Arial"/>
                <a:cs typeface="Arial"/>
                <a:sym typeface="Arial"/>
              </a:rPr>
              <a:t>Iterative and incremental </a:t>
            </a:r>
            <a:r>
              <a:rPr lang="en-US" sz="2200">
                <a:solidFill>
                  <a:srgbClr val="222222"/>
                </a:solidFill>
                <a:latin typeface="Arial"/>
                <a:ea typeface="Arial"/>
                <a:cs typeface="Arial"/>
                <a:sym typeface="Arial"/>
              </a:rPr>
              <a:t>means that Agile Development produces working products in stages – a growing set of “completed and working software”.</a:t>
            </a:r>
            <a:endParaRPr/>
          </a:p>
          <a:p>
            <a:pPr indent="0" lvl="0" marL="0" marR="0" rtl="0" algn="l">
              <a:spcBef>
                <a:spcPts val="0"/>
              </a:spcBef>
              <a:spcAft>
                <a:spcPts val="0"/>
              </a:spcAft>
              <a:buNone/>
            </a:pPr>
            <a:r>
              <a:t/>
            </a:r>
            <a:endParaRPr sz="2200">
              <a:solidFill>
                <a:srgbClr val="222222"/>
              </a:solidFill>
              <a:latin typeface="Arial"/>
              <a:ea typeface="Arial"/>
              <a:cs typeface="Arial"/>
              <a:sym typeface="Arial"/>
            </a:endParaRPr>
          </a:p>
          <a:p>
            <a:pPr indent="0" lvl="0" marL="0" marR="0" rtl="0" algn="l">
              <a:spcBef>
                <a:spcPts val="0"/>
              </a:spcBef>
              <a:spcAft>
                <a:spcPts val="0"/>
              </a:spcAft>
              <a:buNone/>
            </a:pPr>
            <a:r>
              <a:rPr b="1" lang="en-US" sz="2200">
                <a:solidFill>
                  <a:srgbClr val="0070C0"/>
                </a:solidFill>
                <a:latin typeface="Arial"/>
                <a:ea typeface="Arial"/>
                <a:cs typeface="Arial"/>
                <a:sym typeface="Arial"/>
              </a:rPr>
              <a:t>People-oriented</a:t>
            </a:r>
            <a:r>
              <a:rPr lang="en-US" sz="2200">
                <a:solidFill>
                  <a:srgbClr val="222222"/>
                </a:solidFill>
                <a:latin typeface="Arial"/>
                <a:ea typeface="Arial"/>
                <a:cs typeface="Arial"/>
                <a:sym typeface="Arial"/>
              </a:rPr>
              <a:t> means the team organization and processes will support good people, who are the most important ingredient to project success.</a:t>
            </a:r>
            <a:endParaRPr/>
          </a:p>
          <a:p>
            <a:pPr indent="-215900" lvl="0" marL="342900" marR="0" rtl="0" algn="l">
              <a:lnSpc>
                <a:spcPct val="150000"/>
              </a:lnSpc>
              <a:spcBef>
                <a:spcPts val="0"/>
              </a:spcBef>
              <a:spcAft>
                <a:spcPts val="0"/>
              </a:spcAft>
              <a:buClr>
                <a:schemeClr val="dk1"/>
              </a:buClr>
              <a:buSzPts val="2000"/>
              <a:buFont typeface="Noto Sans Symbols"/>
              <a:buNone/>
            </a:pPr>
            <a:r>
              <a:t/>
            </a:r>
            <a:endParaRPr sz="2000">
              <a:solidFill>
                <a:srgbClr val="22222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sp>
        <p:nvSpPr>
          <p:cNvPr id="435" name="Google Shape;435;p47"/>
          <p:cNvSpPr/>
          <p:nvPr/>
        </p:nvSpPr>
        <p:spPr>
          <a:xfrm>
            <a:off x="256673" y="982122"/>
            <a:ext cx="11570369"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rgbClr val="222222"/>
                </a:solidFill>
                <a:latin typeface="Arial"/>
                <a:ea typeface="Arial"/>
                <a:cs typeface="Arial"/>
                <a:sym typeface="Arial"/>
              </a:rPr>
              <a:t>Agile focuses on keeping the process lean and creating minimum viable products (MVPs) that go through a number of iterations before anything is final. </a:t>
            </a:r>
            <a:endParaRPr/>
          </a:p>
        </p:txBody>
      </p:sp>
      <p:pic>
        <p:nvPicPr>
          <p:cNvPr id="436" name="Google Shape;436;p47"/>
          <p:cNvPicPr preferRelativeResize="0"/>
          <p:nvPr/>
        </p:nvPicPr>
        <p:blipFill rotWithShape="1">
          <a:blip r:embed="rId3">
            <a:alphaModFix/>
          </a:blip>
          <a:srcRect b="0" l="0" r="0" t="0"/>
          <a:stretch/>
        </p:blipFill>
        <p:spPr>
          <a:xfrm>
            <a:off x="1076863" y="1768848"/>
            <a:ext cx="9773412" cy="1589825"/>
          </a:xfrm>
          <a:prstGeom prst="rect">
            <a:avLst/>
          </a:prstGeom>
          <a:noFill/>
          <a:ln>
            <a:noFill/>
          </a:ln>
        </p:spPr>
      </p:pic>
      <p:pic>
        <p:nvPicPr>
          <p:cNvPr id="437" name="Google Shape;437;p47"/>
          <p:cNvPicPr preferRelativeResize="0"/>
          <p:nvPr/>
        </p:nvPicPr>
        <p:blipFill rotWithShape="1">
          <a:blip r:embed="rId4">
            <a:alphaModFix/>
          </a:blip>
          <a:srcRect b="0" l="0" r="0" t="0"/>
          <a:stretch/>
        </p:blipFill>
        <p:spPr>
          <a:xfrm>
            <a:off x="1112958" y="3358673"/>
            <a:ext cx="9773413" cy="34151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pic>
        <p:nvPicPr>
          <p:cNvPr id="443" name="Google Shape;443;p48"/>
          <p:cNvPicPr preferRelativeResize="0"/>
          <p:nvPr>
            <p:ph idx="1" type="body"/>
          </p:nvPr>
        </p:nvPicPr>
        <p:blipFill rotWithShape="1">
          <a:blip r:embed="rId3">
            <a:alphaModFix/>
          </a:blip>
          <a:srcRect b="6156" l="0" r="1595" t="21010"/>
          <a:stretch/>
        </p:blipFill>
        <p:spPr>
          <a:xfrm>
            <a:off x="346208" y="975943"/>
            <a:ext cx="8836392" cy="5792872"/>
          </a:xfrm>
          <a:prstGeom prst="rect">
            <a:avLst/>
          </a:prstGeom>
          <a:noFill/>
          <a:ln>
            <a:noFill/>
          </a:ln>
        </p:spPr>
      </p:pic>
      <p:sp>
        <p:nvSpPr>
          <p:cNvPr id="444" name="Google Shape;444;p48"/>
          <p:cNvSpPr/>
          <p:nvPr/>
        </p:nvSpPr>
        <p:spPr>
          <a:xfrm rot="-1435295">
            <a:off x="9601200" y="1888958"/>
            <a:ext cx="2258760" cy="3056414"/>
          </a:xfrm>
          <a:prstGeom prst="rect">
            <a:avLst/>
          </a:prstGeom>
          <a:noFill/>
          <a:ln>
            <a:noFill/>
          </a:ln>
        </p:spPr>
        <p:txBody>
          <a:bodyPr anchorCtr="0" anchor="t" bIns="45700" lIns="91425" spcFirstLastPara="1" rIns="91425" wrap="square" tIns="45700">
            <a:noAutofit/>
          </a:bodyPr>
          <a:lstStyle/>
          <a:p>
            <a:pPr indent="0" lvl="0" marL="0" marR="0" rtl="0" algn="l">
              <a:lnSpc>
                <a:spcPct val="188888"/>
              </a:lnSpc>
              <a:spcBef>
                <a:spcPts val="0"/>
              </a:spcBef>
              <a:spcAft>
                <a:spcPts val="0"/>
              </a:spcAft>
              <a:buNone/>
            </a:pPr>
            <a:r>
              <a:rPr b="1" lang="en-US" sz="1800">
                <a:solidFill>
                  <a:srgbClr val="C00000"/>
                </a:solidFill>
                <a:latin typeface="Calibri"/>
                <a:ea typeface="Calibri"/>
                <a:cs typeface="Calibri"/>
                <a:sym typeface="Calibri"/>
              </a:rPr>
              <a:t>Common</a:t>
            </a:r>
            <a:r>
              <a:rPr b="1" lang="en-US" sz="1800">
                <a:solidFill>
                  <a:schemeClr val="dk1"/>
                </a:solidFill>
                <a:latin typeface="Times New Roman"/>
                <a:ea typeface="Times New Roman"/>
                <a:cs typeface="Times New Roman"/>
                <a:sym typeface="Times New Roman"/>
              </a:rPr>
              <a:t> </a:t>
            </a:r>
            <a:r>
              <a:rPr b="1" lang="en-US" sz="1800">
                <a:solidFill>
                  <a:srgbClr val="C00000"/>
                </a:solidFill>
                <a:latin typeface="Calibri"/>
                <a:ea typeface="Calibri"/>
                <a:cs typeface="Calibri"/>
                <a:sym typeface="Calibri"/>
              </a:rPr>
              <a:t>myth:</a:t>
            </a:r>
            <a:endParaRPr/>
          </a:p>
          <a:p>
            <a:pPr indent="0" lvl="0" marL="0" marR="0" rtl="0" algn="l">
              <a:lnSpc>
                <a:spcPct val="222222"/>
              </a:lnSpc>
              <a:spcBef>
                <a:spcPts val="0"/>
              </a:spcBef>
              <a:spcAft>
                <a:spcPts val="0"/>
              </a:spcAft>
              <a:buNone/>
            </a:pPr>
            <a:r>
              <a:rPr lang="en-US" sz="1800">
                <a:solidFill>
                  <a:srgbClr val="00B0F0"/>
                </a:solidFill>
                <a:latin typeface="Calibri"/>
                <a:ea typeface="Calibri"/>
                <a:cs typeface="Calibri"/>
                <a:sym typeface="Calibri"/>
              </a:rPr>
              <a:t>The</a:t>
            </a:r>
            <a:r>
              <a:rPr lang="en-US" sz="1800">
                <a:solidFill>
                  <a:srgbClr val="00B0F0"/>
                </a:solidFill>
                <a:latin typeface="Times New Roman"/>
                <a:ea typeface="Times New Roman"/>
                <a:cs typeface="Times New Roman"/>
                <a:sym typeface="Times New Roman"/>
              </a:rPr>
              <a:t> </a:t>
            </a:r>
            <a:r>
              <a:rPr lang="en-US" sz="1800">
                <a:solidFill>
                  <a:srgbClr val="00B0F0"/>
                </a:solidFill>
                <a:latin typeface="Calibri"/>
                <a:ea typeface="Calibri"/>
                <a:cs typeface="Calibri"/>
                <a:sym typeface="Calibri"/>
              </a:rPr>
              <a:t>manifesto</a:t>
            </a:r>
            <a:r>
              <a:rPr lang="en-US" sz="1800">
                <a:solidFill>
                  <a:srgbClr val="00B0F0"/>
                </a:solidFill>
                <a:latin typeface="Times New Roman"/>
                <a:ea typeface="Times New Roman"/>
                <a:cs typeface="Times New Roman"/>
                <a:sym typeface="Times New Roman"/>
              </a:rPr>
              <a:t> </a:t>
            </a:r>
            <a:r>
              <a:rPr lang="en-US" sz="1800">
                <a:solidFill>
                  <a:srgbClr val="00B0F0"/>
                </a:solidFill>
                <a:latin typeface="Calibri"/>
                <a:ea typeface="Calibri"/>
                <a:cs typeface="Calibri"/>
                <a:sym typeface="Calibri"/>
              </a:rPr>
              <a:t>is</a:t>
            </a:r>
            <a:endParaRPr/>
          </a:p>
          <a:p>
            <a:pPr indent="0" lvl="0" marL="0" marR="0" rtl="0" algn="l">
              <a:lnSpc>
                <a:spcPct val="166666"/>
              </a:lnSpc>
              <a:spcBef>
                <a:spcPts val="0"/>
              </a:spcBef>
              <a:spcAft>
                <a:spcPts val="0"/>
              </a:spcAft>
              <a:buNone/>
            </a:pPr>
            <a:r>
              <a:rPr lang="en-US" sz="1800">
                <a:solidFill>
                  <a:srgbClr val="00B0F0"/>
                </a:solidFill>
                <a:latin typeface="Calibri"/>
                <a:ea typeface="Calibri"/>
                <a:cs typeface="Calibri"/>
                <a:sym typeface="Calibri"/>
              </a:rPr>
              <a:t>often</a:t>
            </a:r>
            <a:r>
              <a:rPr lang="en-US" sz="1800">
                <a:solidFill>
                  <a:srgbClr val="00B0F0"/>
                </a:solidFill>
                <a:latin typeface="Times New Roman"/>
                <a:ea typeface="Times New Roman"/>
                <a:cs typeface="Times New Roman"/>
                <a:sym typeface="Times New Roman"/>
              </a:rPr>
              <a:t> </a:t>
            </a:r>
            <a:r>
              <a:rPr lang="en-US" sz="1800">
                <a:solidFill>
                  <a:srgbClr val="00B0F0"/>
                </a:solidFill>
                <a:latin typeface="Calibri"/>
                <a:ea typeface="Calibri"/>
                <a:cs typeface="Calibri"/>
                <a:sym typeface="Calibri"/>
              </a:rPr>
              <a:t>misinterpreted</a:t>
            </a:r>
            <a:endParaRPr/>
          </a:p>
          <a:p>
            <a:pPr indent="0" lvl="0" marL="0" marR="0" rtl="0" algn="l">
              <a:lnSpc>
                <a:spcPct val="166666"/>
              </a:lnSpc>
              <a:spcBef>
                <a:spcPts val="0"/>
              </a:spcBef>
              <a:spcAft>
                <a:spcPts val="0"/>
              </a:spcAft>
              <a:buNone/>
            </a:pPr>
            <a:r>
              <a:rPr lang="en-US" sz="1800">
                <a:solidFill>
                  <a:srgbClr val="00B0F0"/>
                </a:solidFill>
                <a:latin typeface="Calibri"/>
                <a:ea typeface="Calibri"/>
                <a:cs typeface="Calibri"/>
                <a:sym typeface="Calibri"/>
              </a:rPr>
              <a:t>to</a:t>
            </a:r>
            <a:r>
              <a:rPr lang="en-US" sz="1800">
                <a:solidFill>
                  <a:srgbClr val="00B0F0"/>
                </a:solidFill>
                <a:latin typeface="Times New Roman"/>
                <a:ea typeface="Times New Roman"/>
                <a:cs typeface="Times New Roman"/>
                <a:sym typeface="Times New Roman"/>
              </a:rPr>
              <a:t> </a:t>
            </a:r>
            <a:r>
              <a:rPr lang="en-US" sz="1800">
                <a:solidFill>
                  <a:srgbClr val="00B0F0"/>
                </a:solidFill>
                <a:latin typeface="Calibri"/>
                <a:ea typeface="Calibri"/>
                <a:cs typeface="Calibri"/>
                <a:sym typeface="Calibri"/>
              </a:rPr>
              <a:t>mean</a:t>
            </a:r>
            <a:endParaRPr/>
          </a:p>
          <a:p>
            <a:pPr indent="0" lvl="0" marL="0" marR="0" rtl="0" algn="l">
              <a:lnSpc>
                <a:spcPct val="222222"/>
              </a:lnSpc>
              <a:spcBef>
                <a:spcPts val="0"/>
              </a:spcBef>
              <a:spcAft>
                <a:spcPts val="0"/>
              </a:spcAft>
              <a:buNone/>
            </a:pPr>
            <a:r>
              <a:rPr b="1" lang="en-US" sz="1800">
                <a:solidFill>
                  <a:srgbClr val="C00000"/>
                </a:solidFill>
                <a:latin typeface="Calibri"/>
                <a:ea typeface="Calibri"/>
                <a:cs typeface="Calibri"/>
                <a:sym typeface="Calibri"/>
              </a:rPr>
              <a:t>no</a:t>
            </a:r>
            <a:r>
              <a:rPr b="1" lang="en-US" sz="1800">
                <a:solidFill>
                  <a:schemeClr val="dk1"/>
                </a:solidFill>
                <a:latin typeface="Times New Roman"/>
                <a:ea typeface="Times New Roman"/>
                <a:cs typeface="Times New Roman"/>
                <a:sym typeface="Times New Roman"/>
              </a:rPr>
              <a:t> </a:t>
            </a:r>
            <a:r>
              <a:rPr b="1" lang="en-US" sz="1800">
                <a:solidFill>
                  <a:srgbClr val="C00000"/>
                </a:solidFill>
                <a:latin typeface="Calibri"/>
                <a:ea typeface="Calibri"/>
                <a:cs typeface="Calibri"/>
                <a:sym typeface="Calibri"/>
              </a:rPr>
              <a:t>documentation,</a:t>
            </a:r>
            <a:endParaRPr/>
          </a:p>
          <a:p>
            <a:pPr indent="0" lvl="0" marL="0" marR="0" rtl="0" algn="l">
              <a:lnSpc>
                <a:spcPct val="166666"/>
              </a:lnSpc>
              <a:spcBef>
                <a:spcPts val="0"/>
              </a:spcBef>
              <a:spcAft>
                <a:spcPts val="0"/>
              </a:spcAft>
              <a:buNone/>
            </a:pPr>
            <a:r>
              <a:rPr b="1" lang="en-US" sz="1800">
                <a:solidFill>
                  <a:srgbClr val="C00000"/>
                </a:solidFill>
                <a:latin typeface="Calibri"/>
                <a:ea typeface="Calibri"/>
                <a:cs typeface="Calibri"/>
                <a:sym typeface="Calibri"/>
              </a:rPr>
              <a:t>no</a:t>
            </a:r>
            <a:r>
              <a:rPr b="1" lang="en-US" sz="1800">
                <a:solidFill>
                  <a:schemeClr val="dk1"/>
                </a:solidFill>
                <a:latin typeface="Times New Roman"/>
                <a:ea typeface="Times New Roman"/>
                <a:cs typeface="Times New Roman"/>
                <a:sym typeface="Times New Roman"/>
              </a:rPr>
              <a:t> </a:t>
            </a:r>
            <a:r>
              <a:rPr b="1" lang="en-US" sz="1800">
                <a:solidFill>
                  <a:srgbClr val="C00000"/>
                </a:solidFill>
                <a:latin typeface="Calibri"/>
                <a:ea typeface="Calibri"/>
                <a:cs typeface="Calibri"/>
                <a:sym typeface="Calibri"/>
              </a:rPr>
              <a:t>process,</a:t>
            </a:r>
            <a:r>
              <a:rPr b="1" lang="en-US" sz="1800">
                <a:solidFill>
                  <a:schemeClr val="dk1"/>
                </a:solidFill>
                <a:latin typeface="Times New Roman"/>
                <a:ea typeface="Times New Roman"/>
                <a:cs typeface="Times New Roman"/>
                <a:sym typeface="Times New Roman"/>
              </a:rPr>
              <a:t> </a:t>
            </a:r>
            <a:r>
              <a:rPr b="1" lang="en-US" sz="1800">
                <a:solidFill>
                  <a:srgbClr val="C00000"/>
                </a:solidFill>
                <a:latin typeface="Calibri"/>
                <a:ea typeface="Calibri"/>
                <a:cs typeface="Calibri"/>
                <a:sym typeface="Calibri"/>
              </a:rPr>
              <a:t>and</a:t>
            </a:r>
            <a:endParaRPr/>
          </a:p>
          <a:p>
            <a:pPr indent="0" lvl="0" marL="0" marR="0" rtl="0" algn="l">
              <a:lnSpc>
                <a:spcPct val="166666"/>
              </a:lnSpc>
              <a:spcBef>
                <a:spcPts val="0"/>
              </a:spcBef>
              <a:spcAft>
                <a:spcPts val="0"/>
              </a:spcAft>
              <a:buNone/>
            </a:pPr>
            <a:r>
              <a:rPr b="1" lang="en-US" sz="1800">
                <a:solidFill>
                  <a:srgbClr val="C00000"/>
                </a:solidFill>
                <a:latin typeface="Calibri"/>
                <a:ea typeface="Calibri"/>
                <a:cs typeface="Calibri"/>
                <a:sym typeface="Calibri"/>
              </a:rPr>
              <a:t>no</a:t>
            </a:r>
            <a:r>
              <a:rPr b="1" lang="en-US" sz="1800">
                <a:solidFill>
                  <a:schemeClr val="dk1"/>
                </a:solidFill>
                <a:latin typeface="Times New Roman"/>
                <a:ea typeface="Times New Roman"/>
                <a:cs typeface="Times New Roman"/>
                <a:sym typeface="Times New Roman"/>
              </a:rPr>
              <a:t> </a:t>
            </a:r>
            <a:r>
              <a:rPr b="1" lang="en-US" sz="1800">
                <a:solidFill>
                  <a:srgbClr val="C00000"/>
                </a:solidFill>
                <a:latin typeface="Calibri"/>
                <a:ea typeface="Calibri"/>
                <a:cs typeface="Calibri"/>
                <a:sym typeface="Calibri"/>
              </a:rPr>
              <a:t>plan!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sp>
        <p:nvSpPr>
          <p:cNvPr id="450" name="Google Shape;450;p49"/>
          <p:cNvSpPr/>
          <p:nvPr/>
        </p:nvSpPr>
        <p:spPr>
          <a:xfrm>
            <a:off x="244608" y="906046"/>
            <a:ext cx="11553692" cy="54668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200">
                <a:solidFill>
                  <a:srgbClr val="222222"/>
                </a:solidFill>
                <a:latin typeface="Arial"/>
                <a:ea typeface="Arial"/>
                <a:cs typeface="Arial"/>
                <a:sym typeface="Arial"/>
              </a:rPr>
              <a:t>Agile Manifesto Principles:</a:t>
            </a:r>
            <a:endParaRPr b="1" sz="2000">
              <a:solidFill>
                <a:srgbClr val="222222"/>
              </a:solidFill>
              <a:latin typeface="Arial"/>
              <a:ea typeface="Arial"/>
              <a:cs typeface="Arial"/>
              <a:sym typeface="Arial"/>
            </a:endParaRPr>
          </a:p>
        </p:txBody>
      </p:sp>
      <p:sp>
        <p:nvSpPr>
          <p:cNvPr id="451" name="Google Shape;451;p49"/>
          <p:cNvSpPr/>
          <p:nvPr/>
        </p:nvSpPr>
        <p:spPr>
          <a:xfrm>
            <a:off x="244608" y="1459755"/>
            <a:ext cx="11553692" cy="54938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Highest priority is to </a:t>
            </a:r>
            <a:r>
              <a:rPr lang="en-US" sz="1800">
                <a:solidFill>
                  <a:srgbClr val="00B0F0"/>
                </a:solidFill>
                <a:latin typeface="Arial"/>
                <a:ea typeface="Arial"/>
                <a:cs typeface="Arial"/>
                <a:sym typeface="Arial"/>
              </a:rPr>
              <a:t>satisfy the customer </a:t>
            </a:r>
            <a:r>
              <a:rPr lang="en-US" sz="1800">
                <a:solidFill>
                  <a:srgbClr val="222222"/>
                </a:solidFill>
                <a:latin typeface="Arial"/>
                <a:ea typeface="Arial"/>
                <a:cs typeface="Arial"/>
                <a:sym typeface="Arial"/>
              </a:rPr>
              <a:t>through </a:t>
            </a:r>
            <a:r>
              <a:rPr lang="en-US" sz="1800">
                <a:solidFill>
                  <a:srgbClr val="00B0F0"/>
                </a:solidFill>
                <a:latin typeface="Arial"/>
                <a:ea typeface="Arial"/>
                <a:cs typeface="Arial"/>
                <a:sym typeface="Arial"/>
              </a:rPr>
              <a:t>early and continuous delivery </a:t>
            </a:r>
            <a:r>
              <a:rPr lang="en-US" sz="1800">
                <a:solidFill>
                  <a:srgbClr val="222222"/>
                </a:solidFill>
                <a:latin typeface="Arial"/>
                <a:ea typeface="Arial"/>
                <a:cs typeface="Arial"/>
                <a:sym typeface="Arial"/>
              </a:rPr>
              <a:t>of software.</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Welcome </a:t>
            </a:r>
            <a:r>
              <a:rPr lang="en-US" sz="1800">
                <a:solidFill>
                  <a:srgbClr val="00B0F0"/>
                </a:solidFill>
                <a:latin typeface="Arial"/>
                <a:ea typeface="Arial"/>
                <a:cs typeface="Arial"/>
                <a:sym typeface="Arial"/>
              </a:rPr>
              <a:t>changing requirements</a:t>
            </a:r>
            <a:r>
              <a:rPr lang="en-US" sz="1800">
                <a:solidFill>
                  <a:srgbClr val="222222"/>
                </a:solidFill>
                <a:latin typeface="Arial"/>
                <a:ea typeface="Arial"/>
                <a:cs typeface="Arial"/>
                <a:sym typeface="Arial"/>
              </a:rPr>
              <a:t>, even late in development…</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Deliver </a:t>
            </a:r>
            <a:r>
              <a:rPr lang="en-US" sz="1800">
                <a:solidFill>
                  <a:srgbClr val="00B0F0"/>
                </a:solidFill>
                <a:latin typeface="Arial"/>
                <a:ea typeface="Arial"/>
                <a:cs typeface="Arial"/>
                <a:sym typeface="Arial"/>
              </a:rPr>
              <a:t>working software </a:t>
            </a:r>
            <a:r>
              <a:rPr lang="en-US" sz="1800">
                <a:solidFill>
                  <a:srgbClr val="222222"/>
                </a:solidFill>
                <a:latin typeface="Arial"/>
                <a:ea typeface="Arial"/>
                <a:cs typeface="Arial"/>
                <a:sym typeface="Arial"/>
              </a:rPr>
              <a:t>frequently, from a couple of weeks to a couple of months...</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Business people and developers must </a:t>
            </a:r>
            <a:r>
              <a:rPr lang="en-US" sz="1800">
                <a:solidFill>
                  <a:srgbClr val="00B0F0"/>
                </a:solidFill>
                <a:latin typeface="Arial"/>
                <a:ea typeface="Arial"/>
                <a:cs typeface="Arial"/>
                <a:sym typeface="Arial"/>
              </a:rPr>
              <a:t>work together</a:t>
            </a:r>
            <a:r>
              <a:rPr lang="en-US" sz="1800">
                <a:solidFill>
                  <a:srgbClr val="222222"/>
                </a:solidFill>
                <a:latin typeface="Arial"/>
                <a:ea typeface="Arial"/>
                <a:cs typeface="Arial"/>
                <a:sym typeface="Arial"/>
              </a:rPr>
              <a:t> daily throughout the project.</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Build projects around </a:t>
            </a:r>
            <a:r>
              <a:rPr lang="en-US" sz="1800">
                <a:solidFill>
                  <a:srgbClr val="00B0F0"/>
                </a:solidFill>
                <a:latin typeface="Arial"/>
                <a:ea typeface="Arial"/>
                <a:cs typeface="Arial"/>
                <a:sym typeface="Arial"/>
              </a:rPr>
              <a:t>motivated individuals</a:t>
            </a:r>
            <a:r>
              <a:rPr lang="en-US" sz="1800">
                <a:solidFill>
                  <a:srgbClr val="222222"/>
                </a:solidFill>
                <a:latin typeface="Arial"/>
                <a:ea typeface="Arial"/>
                <a:cs typeface="Arial"/>
                <a:sym typeface="Arial"/>
              </a:rPr>
              <a:t>. Provide environment and support they need…</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The most efficient and effective method of conveying information to and within a development team is </a:t>
            </a:r>
            <a:r>
              <a:rPr lang="en-US" sz="1800">
                <a:solidFill>
                  <a:srgbClr val="00B0F0"/>
                </a:solidFill>
                <a:latin typeface="Arial"/>
                <a:ea typeface="Arial"/>
                <a:cs typeface="Arial"/>
                <a:sym typeface="Arial"/>
              </a:rPr>
              <a:t>face-to-face conversation.</a:t>
            </a:r>
            <a:endParaRPr/>
          </a:p>
          <a:p>
            <a:pPr indent="-342900" lvl="0" marL="342900" marR="0" rtl="0" algn="l">
              <a:lnSpc>
                <a:spcPct val="150000"/>
              </a:lnSpc>
              <a:spcBef>
                <a:spcPts val="0"/>
              </a:spcBef>
              <a:spcAft>
                <a:spcPts val="0"/>
              </a:spcAft>
              <a:buClr>
                <a:srgbClr val="00B0F0"/>
              </a:buClr>
              <a:buSzPts val="1800"/>
              <a:buFont typeface="Calibri"/>
              <a:buAutoNum type="arabicPeriod"/>
            </a:pPr>
            <a:r>
              <a:rPr lang="en-US" sz="1800">
                <a:solidFill>
                  <a:srgbClr val="00B0F0"/>
                </a:solidFill>
                <a:latin typeface="Arial"/>
                <a:ea typeface="Arial"/>
                <a:cs typeface="Arial"/>
                <a:sym typeface="Arial"/>
              </a:rPr>
              <a:t>Working software </a:t>
            </a:r>
            <a:r>
              <a:rPr lang="en-US" sz="1800">
                <a:solidFill>
                  <a:srgbClr val="222222"/>
                </a:solidFill>
                <a:latin typeface="Arial"/>
                <a:ea typeface="Arial"/>
                <a:cs typeface="Arial"/>
                <a:sym typeface="Arial"/>
              </a:rPr>
              <a:t>is the primary measure of progress.</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Agile processes promote </a:t>
            </a:r>
            <a:r>
              <a:rPr lang="en-US" sz="1800">
                <a:solidFill>
                  <a:srgbClr val="00B0F0"/>
                </a:solidFill>
                <a:latin typeface="Arial"/>
                <a:ea typeface="Arial"/>
                <a:cs typeface="Arial"/>
                <a:sym typeface="Arial"/>
              </a:rPr>
              <a:t>sustainable development</a:t>
            </a:r>
            <a:r>
              <a:rPr lang="en-US" sz="1800">
                <a:solidFill>
                  <a:srgbClr val="222222"/>
                </a:solidFill>
                <a:latin typeface="Arial"/>
                <a:ea typeface="Arial"/>
                <a:cs typeface="Arial"/>
                <a:sym typeface="Arial"/>
              </a:rPr>
              <a:t>…a constant pace indefinitely.</a:t>
            </a:r>
            <a:endParaRPr/>
          </a:p>
          <a:p>
            <a:pPr indent="-342900" lvl="0" marL="342900" marR="0" rtl="0" algn="l">
              <a:lnSpc>
                <a:spcPct val="150000"/>
              </a:lnSpc>
              <a:spcBef>
                <a:spcPts val="0"/>
              </a:spcBef>
              <a:spcAft>
                <a:spcPts val="0"/>
              </a:spcAft>
              <a:buClr>
                <a:srgbClr val="00B0F0"/>
              </a:buClr>
              <a:buSzPts val="1800"/>
              <a:buFont typeface="Calibri"/>
              <a:buAutoNum type="arabicPeriod"/>
            </a:pPr>
            <a:r>
              <a:rPr lang="en-US" sz="1800">
                <a:solidFill>
                  <a:srgbClr val="00B0F0"/>
                </a:solidFill>
                <a:latin typeface="Arial"/>
                <a:ea typeface="Arial"/>
                <a:cs typeface="Arial"/>
                <a:sym typeface="Arial"/>
              </a:rPr>
              <a:t>Continuous attention </a:t>
            </a:r>
            <a:r>
              <a:rPr lang="en-US" sz="1800">
                <a:solidFill>
                  <a:srgbClr val="222222"/>
                </a:solidFill>
                <a:latin typeface="Arial"/>
                <a:ea typeface="Arial"/>
                <a:cs typeface="Arial"/>
                <a:sym typeface="Arial"/>
              </a:rPr>
              <a:t>to technical excellence and good design enhances agility.</a:t>
            </a:r>
            <a:endParaRPr/>
          </a:p>
          <a:p>
            <a:pPr indent="-342900" lvl="0" marL="342900" marR="0" rtl="0" algn="l">
              <a:lnSpc>
                <a:spcPct val="150000"/>
              </a:lnSpc>
              <a:spcBef>
                <a:spcPts val="0"/>
              </a:spcBef>
              <a:spcAft>
                <a:spcPts val="0"/>
              </a:spcAft>
              <a:buClr>
                <a:srgbClr val="00B0F0"/>
              </a:buClr>
              <a:buSzPts val="1800"/>
              <a:buFont typeface="Calibri"/>
              <a:buAutoNum type="arabicPeriod"/>
            </a:pPr>
            <a:r>
              <a:rPr lang="en-US" sz="1800">
                <a:solidFill>
                  <a:srgbClr val="00B0F0"/>
                </a:solidFill>
                <a:latin typeface="Arial"/>
                <a:ea typeface="Arial"/>
                <a:cs typeface="Arial"/>
                <a:sym typeface="Arial"/>
              </a:rPr>
              <a:t>Simplicity</a:t>
            </a:r>
            <a:r>
              <a:rPr lang="en-US" sz="1800">
                <a:solidFill>
                  <a:srgbClr val="222222"/>
                </a:solidFill>
                <a:latin typeface="Arial"/>
                <a:ea typeface="Arial"/>
                <a:cs typeface="Arial"/>
                <a:sym typeface="Arial"/>
              </a:rPr>
              <a:t>--the art of maximizing the amount of work not done—is essential.</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The best architectures, requirements, and designs emerge from </a:t>
            </a:r>
            <a:r>
              <a:rPr lang="en-US" sz="1800">
                <a:solidFill>
                  <a:srgbClr val="00B0F0"/>
                </a:solidFill>
                <a:latin typeface="Arial"/>
                <a:ea typeface="Arial"/>
                <a:cs typeface="Arial"/>
                <a:sym typeface="Arial"/>
              </a:rPr>
              <a:t>self-organizing teams</a:t>
            </a:r>
            <a:r>
              <a:rPr lang="en-US" sz="1800">
                <a:solidFill>
                  <a:srgbClr val="222222"/>
                </a:solidFill>
                <a:latin typeface="Arial"/>
                <a:ea typeface="Arial"/>
                <a:cs typeface="Arial"/>
                <a:sym typeface="Arial"/>
              </a:rPr>
              <a:t>.</a:t>
            </a:r>
            <a:endParaRPr/>
          </a:p>
          <a:p>
            <a:pPr indent="-342900" lvl="0" marL="342900" marR="0" rtl="0" algn="l">
              <a:lnSpc>
                <a:spcPct val="150000"/>
              </a:lnSpc>
              <a:spcBef>
                <a:spcPts val="0"/>
              </a:spcBef>
              <a:spcAft>
                <a:spcPts val="0"/>
              </a:spcAft>
              <a:buClr>
                <a:srgbClr val="222222"/>
              </a:buClr>
              <a:buSzPts val="1800"/>
              <a:buFont typeface="Calibri"/>
              <a:buAutoNum type="arabicPeriod"/>
            </a:pPr>
            <a:r>
              <a:rPr lang="en-US" sz="1800">
                <a:solidFill>
                  <a:srgbClr val="222222"/>
                </a:solidFill>
                <a:latin typeface="Arial"/>
                <a:ea typeface="Arial"/>
                <a:cs typeface="Arial"/>
                <a:sym typeface="Arial"/>
              </a:rPr>
              <a:t>At regular intervals, the team </a:t>
            </a:r>
            <a:r>
              <a:rPr lang="en-US" sz="1800">
                <a:solidFill>
                  <a:srgbClr val="00B0F0"/>
                </a:solidFill>
                <a:latin typeface="Arial"/>
                <a:ea typeface="Arial"/>
                <a:cs typeface="Arial"/>
                <a:sym typeface="Arial"/>
              </a:rPr>
              <a:t>reflects on how to become more effective</a:t>
            </a:r>
            <a:r>
              <a:rPr lang="en-US" sz="1800">
                <a:solidFill>
                  <a:srgbClr val="222222"/>
                </a:solidFill>
                <a:latin typeface="Arial"/>
                <a:ea typeface="Arial"/>
                <a:cs typeface="Arial"/>
                <a:sym typeface="Arial"/>
              </a:rPr>
              <a:t>, then tunes and </a:t>
            </a:r>
            <a:r>
              <a:rPr lang="en-US" sz="1800">
                <a:solidFill>
                  <a:srgbClr val="00B0F0"/>
                </a:solidFill>
                <a:latin typeface="Arial"/>
                <a:ea typeface="Arial"/>
                <a:cs typeface="Arial"/>
                <a:sym typeface="Arial"/>
              </a:rPr>
              <a:t>adjusts its behavior </a:t>
            </a:r>
            <a:r>
              <a:rPr lang="en-US" sz="1800">
                <a:solidFill>
                  <a:srgbClr val="222222"/>
                </a:solidFill>
                <a:latin typeface="Arial"/>
                <a:ea typeface="Arial"/>
                <a:cs typeface="Arial"/>
                <a:sym typeface="Arial"/>
              </a:rPr>
              <a:t>accordingly.</a:t>
            </a:r>
            <a:endParaRPr/>
          </a:p>
          <a:p>
            <a:pPr indent="-228600" lvl="0" marL="342900" marR="0" rtl="0" algn="l">
              <a:spcBef>
                <a:spcPts val="0"/>
              </a:spcBef>
              <a:spcAft>
                <a:spcPts val="0"/>
              </a:spcAft>
              <a:buClr>
                <a:schemeClr val="dk1"/>
              </a:buClr>
              <a:buSzPts val="1800"/>
              <a:buFont typeface="Noto Sans Symbols"/>
              <a:buNone/>
            </a:pPr>
            <a:r>
              <a:t/>
            </a:r>
            <a:endParaRPr sz="1800">
              <a:solidFill>
                <a:srgbClr val="222222"/>
              </a:solidFill>
              <a:latin typeface="Arial"/>
              <a:ea typeface="Arial"/>
              <a:cs typeface="Arial"/>
              <a:sym typeface="Arial"/>
            </a:endParaRPr>
          </a:p>
          <a:p>
            <a:pPr indent="-228600" lvl="0" marL="342900" marR="0" rtl="0" algn="l">
              <a:spcBef>
                <a:spcPts val="0"/>
              </a:spcBef>
              <a:spcAft>
                <a:spcPts val="0"/>
              </a:spcAft>
              <a:buClr>
                <a:schemeClr val="dk1"/>
              </a:buClr>
              <a:buSzPts val="1800"/>
              <a:buFont typeface="Noto Sans Symbols"/>
              <a:buNone/>
            </a:pPr>
            <a:r>
              <a:t/>
            </a:r>
            <a:endParaRPr sz="1800">
              <a:solidFill>
                <a:srgbClr val="22222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Agile </a:t>
            </a:r>
            <a:endParaRPr/>
          </a:p>
        </p:txBody>
      </p:sp>
      <p:sp>
        <p:nvSpPr>
          <p:cNvPr id="457" name="Google Shape;457;p50"/>
          <p:cNvSpPr/>
          <p:nvPr/>
        </p:nvSpPr>
        <p:spPr>
          <a:xfrm>
            <a:off x="346208" y="1033950"/>
            <a:ext cx="11408645" cy="483638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When new changes are needed to be implemented and </a:t>
            </a:r>
            <a:r>
              <a:rPr b="0" i="0" lang="en-US" sz="2400">
                <a:solidFill>
                  <a:srgbClr val="000000"/>
                </a:solidFill>
                <a:latin typeface="Avenir"/>
                <a:ea typeface="Avenir"/>
                <a:cs typeface="Avenir"/>
                <a:sym typeface="Avenir"/>
              </a:rPr>
              <a:t>you need to get the project delivered in a short amount of time</a:t>
            </a:r>
            <a:endParaRPr sz="22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your project involves iterative, or cyclical, processes in which incremental results will add value for your project .</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If you do have some budget flexibility</a:t>
            </a:r>
            <a:endParaRPr/>
          </a:p>
          <a:p>
            <a:pPr indent="-285750" lvl="0" marL="285750" marR="0" rtl="0" algn="l">
              <a:lnSpc>
                <a:spcPct val="150000"/>
              </a:lnSpc>
              <a:spcBef>
                <a:spcPts val="0"/>
              </a:spcBef>
              <a:spcAft>
                <a:spcPts val="0"/>
              </a:spcAft>
              <a:buClr>
                <a:srgbClr val="000000"/>
              </a:buClr>
              <a:buSzPts val="2400"/>
              <a:buFont typeface="Noto Sans Symbols"/>
              <a:buChar char="✔"/>
            </a:pPr>
            <a:r>
              <a:rPr b="0" i="0" lang="en-US" sz="2400">
                <a:solidFill>
                  <a:srgbClr val="000000"/>
                </a:solidFill>
                <a:latin typeface="Avenir"/>
                <a:ea typeface="Avenir"/>
                <a:cs typeface="Avenir"/>
                <a:sym typeface="Avenir"/>
              </a:rPr>
              <a:t>trying to build something innovative that does not exist</a:t>
            </a:r>
            <a:endParaRPr sz="22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High Product Owner Involvement. </a:t>
            </a:r>
            <a:endParaRPr/>
          </a:p>
          <a:p>
            <a:pPr indent="-285750" lvl="0" marL="285750" marR="0" rtl="0" algn="l">
              <a:lnSpc>
                <a:spcPct val="150000"/>
              </a:lnSpc>
              <a:spcBef>
                <a:spcPts val="0"/>
              </a:spcBef>
              <a:spcAft>
                <a:spcPts val="0"/>
              </a:spcAft>
              <a:buClr>
                <a:srgbClr val="000000"/>
              </a:buClr>
              <a:buSzPts val="2400"/>
              <a:buFont typeface="Noto Sans Symbols"/>
              <a:buChar char="✔"/>
            </a:pPr>
            <a:r>
              <a:rPr b="0" i="0" lang="en-US" sz="2400">
                <a:solidFill>
                  <a:srgbClr val="000000"/>
                </a:solidFill>
                <a:latin typeface="Avenir"/>
                <a:ea typeface="Avenir"/>
                <a:cs typeface="Avenir"/>
                <a:sym typeface="Avenir"/>
              </a:rPr>
              <a:t>your organization doesn’t have strict processes to follow, and you have the luxury of being able to work flexibly</a:t>
            </a:r>
            <a:endParaRPr sz="22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Advantage</a:t>
            </a:r>
            <a:endParaRPr/>
          </a:p>
        </p:txBody>
      </p:sp>
      <p:sp>
        <p:nvSpPr>
          <p:cNvPr id="463" name="Google Shape;463;p51"/>
          <p:cNvSpPr/>
          <p:nvPr/>
        </p:nvSpPr>
        <p:spPr>
          <a:xfrm>
            <a:off x="346208" y="1033950"/>
            <a:ext cx="11408645" cy="461036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Customer satisfaction by rapid, continuous delivery of useful software.</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People and interactions are emphasized rather than process and tools. </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Customers, developers and testers constantly interact with each other.</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Working software is delivered frequently (weeks rather than months).</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Face-to-face conversation is the best form of communication.</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Close, daily cooperation between business people and developers.</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Continuous attention to technical excellence and good design.</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Regular adaptation to changing circumstances.</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Even late changes in requirements are welcomed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disadvantage</a:t>
            </a:r>
            <a:endParaRPr/>
          </a:p>
        </p:txBody>
      </p:sp>
      <p:sp>
        <p:nvSpPr>
          <p:cNvPr id="469" name="Google Shape;469;p52"/>
          <p:cNvSpPr/>
          <p:nvPr/>
        </p:nvSpPr>
        <p:spPr>
          <a:xfrm>
            <a:off x="346208" y="1033950"/>
            <a:ext cx="11408645" cy="410253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In case of some software deliverables, especially the large ones, it is difficult to assess the effort required at the beginning of the software development life cycle.</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There is lack of emphasis on necessary designing and documentation.</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 project can easily get taken off track if the customer representative is not clear what final outcome that they want.</a:t>
            </a:r>
            <a:endParaRPr/>
          </a:p>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Only senior programmers are capable of taking the kind of decisions required during the development process. Hence it has no place for newbie programmers, unless combined with experienced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SW Development Life Cycle (SDLC) Models</a:t>
            </a:r>
            <a:endParaRPr/>
          </a:p>
        </p:txBody>
      </p:sp>
      <p:sp>
        <p:nvSpPr>
          <p:cNvPr id="187" name="Google Shape;187;p17"/>
          <p:cNvSpPr/>
          <p:nvPr/>
        </p:nvSpPr>
        <p:spPr>
          <a:xfrm>
            <a:off x="346208" y="965611"/>
            <a:ext cx="11515592" cy="454983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Popular Software developing life cycles (SDLC) models:</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Waterfall Model</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V-Shaped Model</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Iterative Incremental  Model</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Spiral Model </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Prototyping Model</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Agile development</a:t>
            </a:r>
            <a:endParaRPr b="1"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sp>
        <p:nvSpPr>
          <p:cNvPr id="475" name="Google Shape;475;p53"/>
          <p:cNvSpPr/>
          <p:nvPr/>
        </p:nvSpPr>
        <p:spPr>
          <a:xfrm>
            <a:off x="346208" y="980984"/>
            <a:ext cx="1142067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222222"/>
                </a:solidFill>
                <a:latin typeface="Arial"/>
                <a:ea typeface="Arial"/>
                <a:cs typeface="Arial"/>
                <a:sym typeface="Arial"/>
              </a:rPr>
              <a:t>Why are SW industries adopting </a:t>
            </a:r>
            <a:r>
              <a:rPr lang="en-US" sz="2800">
                <a:solidFill>
                  <a:srgbClr val="00B0F0"/>
                </a:solidFill>
                <a:latin typeface="Arial"/>
                <a:ea typeface="Arial"/>
                <a:cs typeface="Arial"/>
                <a:sym typeface="Arial"/>
              </a:rPr>
              <a:t>Agile development methods </a:t>
            </a:r>
            <a:r>
              <a:rPr lang="en-US" sz="2800">
                <a:solidFill>
                  <a:srgbClr val="222222"/>
                </a:solidFill>
                <a:latin typeface="Arial"/>
                <a:ea typeface="Arial"/>
                <a:cs typeface="Arial"/>
                <a:sym typeface="Arial"/>
              </a:rPr>
              <a:t>????</a:t>
            </a:r>
            <a:endParaRPr sz="2800">
              <a:solidFill>
                <a:srgbClr val="222222"/>
              </a:solidFill>
              <a:latin typeface="Arial"/>
              <a:ea typeface="Arial"/>
              <a:cs typeface="Arial"/>
              <a:sym typeface="Arial"/>
            </a:endParaRPr>
          </a:p>
        </p:txBody>
      </p:sp>
      <p:sp>
        <p:nvSpPr>
          <p:cNvPr id="476" name="Google Shape;476;p53"/>
          <p:cNvSpPr/>
          <p:nvPr/>
        </p:nvSpPr>
        <p:spPr>
          <a:xfrm>
            <a:off x="1430817" y="1623991"/>
            <a:ext cx="937743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For Success ….Organization </a:t>
            </a:r>
            <a:r>
              <a:rPr b="1" lang="en-US" sz="2400">
                <a:solidFill>
                  <a:srgbClr val="00B0F0"/>
                </a:solidFill>
                <a:latin typeface="Calibri"/>
                <a:ea typeface="Calibri"/>
                <a:cs typeface="Calibri"/>
                <a:sym typeface="Calibri"/>
              </a:rPr>
              <a:t>success</a:t>
            </a:r>
            <a:r>
              <a:rPr lang="en-US" sz="2400">
                <a:solidFill>
                  <a:schemeClr val="dk1"/>
                </a:solidFill>
                <a:latin typeface="Calibri"/>
                <a:ea typeface="Calibri"/>
                <a:cs typeface="Calibri"/>
                <a:sym typeface="Calibri"/>
              </a:rPr>
              <a:t> is about delivering value to its clients. </a:t>
            </a:r>
            <a:endParaRPr/>
          </a:p>
        </p:txBody>
      </p:sp>
      <p:pic>
        <p:nvPicPr>
          <p:cNvPr descr="money%20large.jpg" id="477" name="Google Shape;477;p53"/>
          <p:cNvPicPr preferRelativeResize="0"/>
          <p:nvPr>
            <p:ph idx="1" type="body"/>
          </p:nvPr>
        </p:nvPicPr>
        <p:blipFill rotWithShape="1">
          <a:blip r:embed="rId3">
            <a:alphaModFix/>
          </a:blip>
          <a:srcRect b="0" l="0" r="0" t="0"/>
          <a:stretch/>
        </p:blipFill>
        <p:spPr>
          <a:xfrm>
            <a:off x="2669874" y="2331166"/>
            <a:ext cx="3187303" cy="3978710"/>
          </a:xfrm>
          <a:prstGeom prst="rect">
            <a:avLst/>
          </a:prstGeom>
          <a:noFill/>
          <a:ln>
            <a:noFill/>
          </a:ln>
        </p:spPr>
      </p:pic>
      <p:pic>
        <p:nvPicPr>
          <p:cNvPr descr="customer_success_graph1.jpg" id="478" name="Google Shape;478;p53"/>
          <p:cNvPicPr preferRelativeResize="0"/>
          <p:nvPr/>
        </p:nvPicPr>
        <p:blipFill rotWithShape="1">
          <a:blip r:embed="rId4">
            <a:alphaModFix/>
          </a:blip>
          <a:srcRect b="0" l="0" r="0" t="0"/>
          <a:stretch/>
        </p:blipFill>
        <p:spPr>
          <a:xfrm>
            <a:off x="6111242" y="2331166"/>
            <a:ext cx="3422779" cy="3978710"/>
          </a:xfrm>
          <a:prstGeom prst="rect">
            <a:avLst/>
          </a:prstGeom>
          <a:noFill/>
          <a:ln>
            <a:noFill/>
          </a:ln>
        </p:spPr>
      </p:pic>
      <p:grpSp>
        <p:nvGrpSpPr>
          <p:cNvPr id="479" name="Google Shape;479;p53"/>
          <p:cNvGrpSpPr/>
          <p:nvPr/>
        </p:nvGrpSpPr>
        <p:grpSpPr>
          <a:xfrm>
            <a:off x="2035616" y="2331166"/>
            <a:ext cx="634258" cy="4029472"/>
            <a:chOff x="115376" y="2405980"/>
            <a:chExt cx="634258" cy="4029472"/>
          </a:xfrm>
        </p:grpSpPr>
        <p:sp>
          <p:nvSpPr>
            <p:cNvPr id="480" name="Google Shape;480;p53"/>
            <p:cNvSpPr/>
            <p:nvPr/>
          </p:nvSpPr>
          <p:spPr>
            <a:xfrm>
              <a:off x="161542" y="2405980"/>
              <a:ext cx="588092" cy="4029472"/>
            </a:xfrm>
            <a:prstGeom prst="rightArrow">
              <a:avLst>
                <a:gd fmla="val 98372" name="adj1"/>
                <a:gd fmla="val 50764"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53"/>
            <p:cNvSpPr txBox="1"/>
            <p:nvPr/>
          </p:nvSpPr>
          <p:spPr>
            <a:xfrm rot="-5400000">
              <a:off x="-658428" y="4154678"/>
              <a:ext cx="200927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SUCCESS</a:t>
              </a:r>
              <a:endParaRPr/>
            </a:p>
          </p:txBody>
        </p:sp>
      </p:grpSp>
      <p:sp>
        <p:nvSpPr>
          <p:cNvPr id="482" name="Google Shape;482;p53"/>
          <p:cNvSpPr txBox="1"/>
          <p:nvPr/>
        </p:nvSpPr>
        <p:spPr>
          <a:xfrm>
            <a:off x="3135428" y="6324543"/>
            <a:ext cx="20333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 Organization</a:t>
            </a:r>
            <a:endParaRPr/>
          </a:p>
        </p:txBody>
      </p:sp>
      <p:sp>
        <p:nvSpPr>
          <p:cNvPr id="483" name="Google Shape;483;p53"/>
          <p:cNvSpPr txBox="1"/>
          <p:nvPr/>
        </p:nvSpPr>
        <p:spPr>
          <a:xfrm>
            <a:off x="6624586" y="6324543"/>
            <a:ext cx="20333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 Clients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a:t>
            </a:r>
            <a:endParaRPr/>
          </a:p>
        </p:txBody>
      </p:sp>
      <p:sp>
        <p:nvSpPr>
          <p:cNvPr id="489" name="Google Shape;489;p54"/>
          <p:cNvSpPr/>
          <p:nvPr/>
        </p:nvSpPr>
        <p:spPr>
          <a:xfrm>
            <a:off x="254276" y="982390"/>
            <a:ext cx="11572766"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Leading Agile Methods:</a:t>
            </a:r>
            <a:endParaRPr/>
          </a:p>
          <a:p>
            <a:pPr indent="0" lvl="0" marL="0" marR="0" rtl="0" algn="l">
              <a:spcBef>
                <a:spcPts val="0"/>
              </a:spcBef>
              <a:spcAft>
                <a:spcPts val="0"/>
              </a:spcAft>
              <a:buNone/>
            </a:pPr>
            <a:r>
              <a:rPr lang="en-US" sz="2200" u="sng">
                <a:solidFill>
                  <a:schemeClr val="hlink"/>
                </a:solidFill>
                <a:latin typeface="Calibri"/>
                <a:ea typeface="Calibri"/>
                <a:cs typeface="Calibri"/>
                <a:sym typeface="Calibri"/>
                <a:hlinkClick r:id="rId3"/>
              </a:rPr>
              <a:t>Agile</a:t>
            </a:r>
            <a:r>
              <a:rPr lang="en-US" sz="2200">
                <a:solidFill>
                  <a:schemeClr val="dk1"/>
                </a:solidFill>
                <a:latin typeface="Calibri"/>
                <a:ea typeface="Calibri"/>
                <a:cs typeface="Calibri"/>
                <a:sym typeface="Calibri"/>
              </a:rPr>
              <a:t> is an umbrella term for several iterative and incremental software development methods, with each of those variations being its own Agile framework.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grpSp>
        <p:nvGrpSpPr>
          <p:cNvPr id="490" name="Google Shape;490;p54"/>
          <p:cNvGrpSpPr/>
          <p:nvPr/>
        </p:nvGrpSpPr>
        <p:grpSpPr>
          <a:xfrm>
            <a:off x="3344779" y="2374348"/>
            <a:ext cx="5462337" cy="4166310"/>
            <a:chOff x="346208" y="2536656"/>
            <a:chExt cx="5061351" cy="3374234"/>
          </a:xfrm>
        </p:grpSpPr>
        <p:pic>
          <p:nvPicPr>
            <p:cNvPr id="491" name="Google Shape;491;p54"/>
            <p:cNvPicPr preferRelativeResize="0"/>
            <p:nvPr/>
          </p:nvPicPr>
          <p:blipFill rotWithShape="1">
            <a:blip r:embed="rId4">
              <a:alphaModFix/>
            </a:blip>
            <a:srcRect b="0" l="0" r="0" t="0"/>
            <a:stretch/>
          </p:blipFill>
          <p:spPr>
            <a:xfrm>
              <a:off x="346208" y="2536656"/>
              <a:ext cx="5061351" cy="3374234"/>
            </a:xfrm>
            <a:prstGeom prst="rect">
              <a:avLst/>
            </a:prstGeom>
            <a:noFill/>
            <a:ln>
              <a:noFill/>
            </a:ln>
          </p:spPr>
        </p:pic>
        <p:sp>
          <p:nvSpPr>
            <p:cNvPr id="492" name="Google Shape;492;p54"/>
            <p:cNvSpPr/>
            <p:nvPr/>
          </p:nvSpPr>
          <p:spPr>
            <a:xfrm>
              <a:off x="3477126" y="3982453"/>
              <a:ext cx="661737" cy="4812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Scrum</a:t>
            </a:r>
            <a:endParaRPr/>
          </a:p>
        </p:txBody>
      </p:sp>
      <p:sp>
        <p:nvSpPr>
          <p:cNvPr id="498" name="Google Shape;498;p55"/>
          <p:cNvSpPr/>
          <p:nvPr/>
        </p:nvSpPr>
        <p:spPr>
          <a:xfrm>
            <a:off x="228600" y="1023879"/>
            <a:ext cx="11574379" cy="410253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750"/>
              <a:buFont typeface="Noto Sans Symbols"/>
              <a:buChar char="✔"/>
            </a:pPr>
            <a:r>
              <a:rPr lang="en-US" sz="2200">
                <a:solidFill>
                  <a:schemeClr val="dk1"/>
                </a:solidFill>
                <a:latin typeface="Calibri"/>
                <a:ea typeface="Calibri"/>
                <a:cs typeface="Calibri"/>
                <a:sym typeface="Calibri"/>
              </a:rPr>
              <a:t>Scrum is an agile framework that allows us to focus on delivering the highest business value in the shortest time. </a:t>
            </a:r>
            <a:endParaRPr/>
          </a:p>
          <a:p>
            <a:pPr indent="-342900" lvl="0" marL="342900" marR="0" rtl="0" algn="l">
              <a:lnSpc>
                <a:spcPct val="150000"/>
              </a:lnSpc>
              <a:spcBef>
                <a:spcPts val="0"/>
              </a:spcBef>
              <a:spcAft>
                <a:spcPts val="0"/>
              </a:spcAft>
              <a:buClr>
                <a:schemeClr val="dk1"/>
              </a:buClr>
              <a:buSzPts val="2750"/>
              <a:buFont typeface="Noto Sans Symbols"/>
              <a:buChar char="✔"/>
            </a:pPr>
            <a:r>
              <a:rPr lang="en-US" sz="2200">
                <a:solidFill>
                  <a:schemeClr val="dk1"/>
                </a:solidFill>
                <a:latin typeface="Calibri"/>
                <a:ea typeface="Calibri"/>
                <a:cs typeface="Calibri"/>
                <a:sym typeface="Calibri"/>
              </a:rPr>
              <a:t>It allows us to rapidly and repeatedly inspect actual working software (every two weeks to one month).</a:t>
            </a:r>
            <a:endParaRPr/>
          </a:p>
          <a:p>
            <a:pPr indent="-342900" lvl="0" marL="342900" marR="0" rtl="0" algn="l">
              <a:lnSpc>
                <a:spcPct val="150000"/>
              </a:lnSpc>
              <a:spcBef>
                <a:spcPts val="0"/>
              </a:spcBef>
              <a:spcAft>
                <a:spcPts val="0"/>
              </a:spcAft>
              <a:buClr>
                <a:schemeClr val="dk1"/>
              </a:buClr>
              <a:buSzPts val="2750"/>
              <a:buFont typeface="Noto Sans Symbols"/>
              <a:buChar char="✔"/>
            </a:pPr>
            <a:r>
              <a:rPr lang="en-US" sz="2200">
                <a:solidFill>
                  <a:schemeClr val="dk1"/>
                </a:solidFill>
                <a:latin typeface="Calibri"/>
                <a:ea typeface="Calibri"/>
                <a:cs typeface="Calibri"/>
                <a:sym typeface="Calibri"/>
              </a:rPr>
              <a:t>The business sets the priorities. Teams self-organize to determine the best way to deliver the highest priority features. </a:t>
            </a:r>
            <a:endParaRPr/>
          </a:p>
          <a:p>
            <a:pPr indent="-342900" lvl="0" marL="342900" marR="0" rtl="0" algn="l">
              <a:lnSpc>
                <a:spcPct val="150000"/>
              </a:lnSpc>
              <a:spcBef>
                <a:spcPts val="0"/>
              </a:spcBef>
              <a:spcAft>
                <a:spcPts val="0"/>
              </a:spcAft>
              <a:buClr>
                <a:schemeClr val="dk1"/>
              </a:buClr>
              <a:buSzPts val="2750"/>
              <a:buFont typeface="Noto Sans Symbols"/>
              <a:buChar char="✔"/>
            </a:pPr>
            <a:r>
              <a:rPr lang="en-US" sz="2200">
                <a:solidFill>
                  <a:schemeClr val="dk1"/>
                </a:solidFill>
                <a:latin typeface="Calibri"/>
                <a:ea typeface="Calibri"/>
                <a:cs typeface="Calibri"/>
                <a:sym typeface="Calibri"/>
              </a:rPr>
              <a:t>Every two weeks to a month anyone can see real working software and decide to release it as is or continue to enhance it for another sprint.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XP</a:t>
            </a:r>
            <a:endParaRPr/>
          </a:p>
        </p:txBody>
      </p:sp>
      <p:sp>
        <p:nvSpPr>
          <p:cNvPr id="504" name="Google Shape;504;p56"/>
          <p:cNvSpPr/>
          <p:nvPr/>
        </p:nvSpPr>
        <p:spPr>
          <a:xfrm>
            <a:off x="244643" y="976242"/>
            <a:ext cx="11570368" cy="280076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B0F0"/>
              </a:buClr>
              <a:buSzPts val="2200"/>
              <a:buFont typeface="Noto Sans Symbols"/>
              <a:buChar char="✔"/>
            </a:pPr>
            <a:r>
              <a:rPr b="1" lang="en-US" sz="2200">
                <a:solidFill>
                  <a:srgbClr val="00B0F0"/>
                </a:solidFill>
                <a:latin typeface="Calibri"/>
                <a:ea typeface="Calibri"/>
                <a:cs typeface="Calibri"/>
                <a:sym typeface="Calibri"/>
              </a:rPr>
              <a:t>Extreme Programming (XP), </a:t>
            </a:r>
            <a:r>
              <a:rPr lang="en-US" sz="2200">
                <a:solidFill>
                  <a:schemeClr val="dk1"/>
                </a:solidFill>
                <a:latin typeface="Calibri"/>
                <a:ea typeface="Calibri"/>
                <a:cs typeface="Calibri"/>
                <a:sym typeface="Calibri"/>
              </a:rPr>
              <a:t>originally described by </a:t>
            </a:r>
            <a:r>
              <a:rPr b="1" lang="en-US" sz="2200">
                <a:solidFill>
                  <a:schemeClr val="dk1"/>
                </a:solidFill>
                <a:latin typeface="Calibri"/>
                <a:ea typeface="Calibri"/>
                <a:cs typeface="Calibri"/>
                <a:sym typeface="Calibri"/>
              </a:rPr>
              <a:t>Kent Beck</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is a disciplined approach to delivering high-quality software quickly and continuously.</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is intended to improve software quality and responsiveness in the face of changing customer requirements</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original XP method is based on </a:t>
            </a:r>
            <a:r>
              <a:rPr b="1" lang="en-US" sz="2200">
                <a:solidFill>
                  <a:schemeClr val="dk1"/>
                </a:solidFill>
                <a:latin typeface="Calibri"/>
                <a:ea typeface="Calibri"/>
                <a:cs typeface="Calibri"/>
                <a:sym typeface="Calibri"/>
              </a:rPr>
              <a:t>four simple values </a:t>
            </a:r>
            <a:r>
              <a:rPr lang="en-US" sz="2200">
                <a:solidFill>
                  <a:schemeClr val="dk1"/>
                </a:solidFill>
                <a:latin typeface="Calibri"/>
                <a:ea typeface="Calibri"/>
                <a:cs typeface="Calibri"/>
                <a:sym typeface="Calibri"/>
              </a:rPr>
              <a:t>– simplicity, communication, feedback, courage. </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Also has twelve supporting practices:</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505" name="Google Shape;505;p56"/>
          <p:cNvSpPr/>
          <p:nvPr/>
        </p:nvSpPr>
        <p:spPr>
          <a:xfrm>
            <a:off x="244643" y="3166269"/>
            <a:ext cx="60928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37C85"/>
                </a:solidFill>
                <a:latin typeface="Open Sans"/>
                <a:ea typeface="Open Sans"/>
                <a:cs typeface="Open Sans"/>
                <a:sym typeface="Open Sans"/>
              </a:rPr>
              <a:t> </a:t>
            </a:r>
            <a:endParaRPr b="0" i="0" sz="1800">
              <a:solidFill>
                <a:srgbClr val="737C85"/>
              </a:solidFill>
              <a:latin typeface="Open Sans"/>
              <a:ea typeface="Open Sans"/>
              <a:cs typeface="Open Sans"/>
              <a:sym typeface="Open Sans"/>
            </a:endParaRPr>
          </a:p>
        </p:txBody>
      </p:sp>
      <p:graphicFrame>
        <p:nvGraphicFramePr>
          <p:cNvPr id="506" name="Google Shape;506;p56"/>
          <p:cNvGraphicFramePr/>
          <p:nvPr/>
        </p:nvGraphicFramePr>
        <p:xfrm>
          <a:off x="660136" y="3498599"/>
          <a:ext cx="3000000" cy="3000000"/>
        </p:xfrm>
        <a:graphic>
          <a:graphicData uri="http://schemas.openxmlformats.org/drawingml/2006/table">
            <a:tbl>
              <a:tblPr bandRow="1" firstRow="1">
                <a:noFill/>
                <a:tableStyleId>{2891FB65-146A-442A-B6FA-ACA76E79E733}</a:tableStyleId>
              </a:tblPr>
              <a:tblGrid>
                <a:gridCol w="5384925"/>
                <a:gridCol w="5384925"/>
              </a:tblGrid>
              <a:tr h="370850">
                <a:tc>
                  <a:txBody>
                    <a:bodyPr/>
                    <a:lstStyle/>
                    <a:p>
                      <a:pPr indent="-457200" lvl="1" marL="914424" marR="0" rtl="0" algn="l">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Planning Game</a:t>
                      </a:r>
                      <a:endParaRPr/>
                    </a:p>
                    <a:p>
                      <a:pPr indent="-457200" lvl="1" marL="914424" marR="0" rtl="0" algn="l">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Small Releases</a:t>
                      </a:r>
                      <a:endParaRPr/>
                    </a:p>
                    <a:p>
                      <a:pPr indent="-457200" lvl="1" marL="914424" marR="0" rtl="0" algn="l">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Customer Acceptance Tests</a:t>
                      </a:r>
                      <a:endParaRPr/>
                    </a:p>
                    <a:p>
                      <a:pPr indent="-457200" lvl="1" marL="914424" marR="0" rtl="0" algn="l">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Simple Design</a:t>
                      </a:r>
                      <a:endParaRPr/>
                    </a:p>
                    <a:p>
                      <a:pPr indent="-457200" lvl="1" marL="914424" marR="0" rtl="0" algn="l">
                        <a:lnSpc>
                          <a:spcPct val="100000"/>
                        </a:lnSpc>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Pair Programming</a:t>
                      </a:r>
                      <a:endParaRPr/>
                    </a:p>
                    <a:p>
                      <a:pPr indent="-457200" lvl="1" marL="914424" marR="0" rtl="0" algn="l">
                        <a:lnSpc>
                          <a:spcPct val="100000"/>
                        </a:lnSpc>
                        <a:spcBef>
                          <a:spcPts val="0"/>
                        </a:spcBef>
                        <a:spcAft>
                          <a:spcPts val="0"/>
                        </a:spcAft>
                        <a:buClr>
                          <a:schemeClr val="dk1"/>
                        </a:buClr>
                        <a:buSzPts val="2200"/>
                        <a:buFont typeface="Calibri"/>
                        <a:buAutoNum type="arabicPeriod"/>
                      </a:pPr>
                      <a:r>
                        <a:rPr b="0" lang="en-US" sz="2200" u="none" cap="none" strike="noStrike">
                          <a:solidFill>
                            <a:schemeClr val="dk1"/>
                          </a:solidFill>
                          <a:latin typeface="Calibri"/>
                          <a:ea typeface="Calibri"/>
                          <a:cs typeface="Calibri"/>
                          <a:sym typeface="Calibri"/>
                        </a:rPr>
                        <a:t>Test-Driven Development</a:t>
                      </a:r>
                      <a:endParaRPr/>
                    </a:p>
                    <a:p>
                      <a:pPr indent="-317500" lvl="1" marL="914424" marR="0" rtl="0" algn="l">
                        <a:spcBef>
                          <a:spcPts val="0"/>
                        </a:spcBef>
                        <a:spcAft>
                          <a:spcPts val="0"/>
                        </a:spcAft>
                        <a:buClr>
                          <a:schemeClr val="dk1"/>
                        </a:buClr>
                        <a:buSzPts val="2200"/>
                        <a:buFont typeface="Calibri"/>
                        <a:buNone/>
                      </a:pPr>
                      <a:r>
                        <a:t/>
                      </a:r>
                      <a:endParaRPr b="0" sz="2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2200">
                        <a:solidFill>
                          <a:schemeClr val="dk1"/>
                        </a:solidFill>
                        <a:latin typeface="Calibri"/>
                        <a:ea typeface="Calibri"/>
                        <a:cs typeface="Calibri"/>
                        <a:sym typeface="Calibri"/>
                      </a:endParaRPr>
                    </a:p>
                  </a:txBody>
                  <a:tcPr marT="45725" marB="45725" marR="91450" marL="91450"/>
                </a:tc>
                <a:tc>
                  <a:txBody>
                    <a:bodyPr/>
                    <a:lstStyle/>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Refactoring</a:t>
                      </a:r>
                      <a:endParaRPr/>
                    </a:p>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Continuous Integration</a:t>
                      </a:r>
                      <a:endParaRPr/>
                    </a:p>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Collective Code Ownership</a:t>
                      </a:r>
                      <a:endParaRPr/>
                    </a:p>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Coding Standards</a:t>
                      </a:r>
                      <a:endParaRPr/>
                    </a:p>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Metaphor</a:t>
                      </a:r>
                      <a:endParaRPr/>
                    </a:p>
                    <a:p>
                      <a:pPr indent="-457200" lvl="1" marL="914424" marR="0" rtl="0" algn="l">
                        <a:spcBef>
                          <a:spcPts val="0"/>
                        </a:spcBef>
                        <a:spcAft>
                          <a:spcPts val="0"/>
                        </a:spcAft>
                        <a:buClr>
                          <a:schemeClr val="dk1"/>
                        </a:buClr>
                        <a:buSzPts val="2200"/>
                        <a:buFont typeface="Calibri"/>
                        <a:buAutoNum type="arabicPeriod" startAt="7"/>
                      </a:pPr>
                      <a:r>
                        <a:rPr b="0" lang="en-US" sz="2200" u="none" cap="none" strike="noStrike">
                          <a:solidFill>
                            <a:schemeClr val="dk1"/>
                          </a:solidFill>
                          <a:latin typeface="Calibri"/>
                          <a:ea typeface="Calibri"/>
                          <a:cs typeface="Calibri"/>
                          <a:sym typeface="Calibri"/>
                        </a:rPr>
                        <a:t>Sustainable Pace</a:t>
                      </a:r>
                      <a:endParaRPr/>
                    </a:p>
                    <a:p>
                      <a:pPr indent="0" lvl="0" marL="0" marR="0" rtl="0" algn="l">
                        <a:spcBef>
                          <a:spcPts val="0"/>
                        </a:spcBef>
                        <a:spcAft>
                          <a:spcPts val="0"/>
                        </a:spcAft>
                        <a:buNone/>
                      </a:pPr>
                      <a:r>
                        <a:t/>
                      </a:r>
                      <a:endParaRPr b="0" sz="2200">
                        <a:solidFill>
                          <a:schemeClr val="dk1"/>
                        </a:solidFill>
                        <a:latin typeface="Calibri"/>
                        <a:ea typeface="Calibri"/>
                        <a:cs typeface="Calibri"/>
                        <a:sym typeface="Calibri"/>
                      </a:endParaRPr>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XP Practices</a:t>
            </a:r>
            <a:endParaRPr/>
          </a:p>
        </p:txBody>
      </p:sp>
      <p:sp>
        <p:nvSpPr>
          <p:cNvPr id="512" name="Google Shape;512;p57"/>
          <p:cNvSpPr/>
          <p:nvPr/>
        </p:nvSpPr>
        <p:spPr>
          <a:xfrm>
            <a:off x="244643" y="3166269"/>
            <a:ext cx="60928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37C85"/>
                </a:solidFill>
                <a:latin typeface="Open Sans"/>
                <a:ea typeface="Open Sans"/>
                <a:cs typeface="Open Sans"/>
                <a:sym typeface="Open Sans"/>
              </a:rPr>
              <a:t> </a:t>
            </a:r>
            <a:endParaRPr b="0" i="0" sz="1800">
              <a:solidFill>
                <a:srgbClr val="737C85"/>
              </a:solidFill>
              <a:latin typeface="Open Sans"/>
              <a:ea typeface="Open Sans"/>
              <a:cs typeface="Open Sans"/>
              <a:sym typeface="Open Sans"/>
            </a:endParaRPr>
          </a:p>
        </p:txBody>
      </p:sp>
      <p:sp>
        <p:nvSpPr>
          <p:cNvPr id="513" name="Google Shape;513;p57"/>
          <p:cNvSpPr/>
          <p:nvPr/>
        </p:nvSpPr>
        <p:spPr>
          <a:xfrm>
            <a:off x="244643" y="974882"/>
            <a:ext cx="11546304" cy="563231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Planning Game</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Planning for the upcoming iteration and Uses stories provided by the customer</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Technical persons determine schedules, estimates, costs, etc</a:t>
            </a:r>
            <a:endParaRPr b="0" i="0" sz="1800" u="none" cap="none" strike="noStrike">
              <a:solidFill>
                <a:schemeClr val="dk1"/>
              </a:solidFill>
              <a:latin typeface="Calibri"/>
              <a:ea typeface="Calibri"/>
              <a:cs typeface="Calibri"/>
              <a:sym typeface="Calibri"/>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 result of collaboration between the customer and the developers</a:t>
            </a:r>
            <a:endParaRPr b="1" i="0" sz="18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Small Releases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Small in terms of functionality</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Less functionality means releases happen more frequently</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Support the planning game</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Metaphor</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The oral architecture of the system</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Encourages a common set of terms for the system</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A quick and easy way to explain the system</a:t>
            </a:r>
            <a:endParaRPr/>
          </a:p>
          <a:p>
            <a:pPr indent="-342900" lvl="0" marL="342900" marR="0" rtl="0" algn="l">
              <a:spcBef>
                <a:spcPts val="0"/>
              </a:spcBef>
              <a:spcAft>
                <a:spcPts val="0"/>
              </a:spcAft>
              <a:buClr>
                <a:schemeClr val="dk1"/>
              </a:buClr>
              <a:buSzPts val="1800"/>
              <a:buFont typeface="Calibri"/>
              <a:buAutoNum type="arabicPeriod" startAt="4"/>
            </a:pPr>
            <a:r>
              <a:rPr b="1" lang="en-US" sz="1800">
                <a:solidFill>
                  <a:schemeClr val="dk1"/>
                </a:solidFill>
                <a:latin typeface="Calibri"/>
                <a:ea typeface="Calibri"/>
                <a:cs typeface="Calibri"/>
                <a:sym typeface="Calibri"/>
              </a:rPr>
              <a:t>Simple Design</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Do as little as needed, nothing more</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Easier to understand what is going on</a:t>
            </a:r>
            <a:endParaRPr/>
          </a:p>
          <a:p>
            <a:pPr indent="-342900" lvl="1" marL="800124"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Helps keeps programmers on track</a:t>
            </a:r>
            <a:endParaRPr b="1" i="0" sz="18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startAt="4"/>
            </a:pPr>
            <a:r>
              <a:rPr b="1" lang="en-US" sz="1800">
                <a:solidFill>
                  <a:schemeClr val="dk1"/>
                </a:solidFill>
                <a:latin typeface="Calibri"/>
                <a:ea typeface="Calibri"/>
                <a:cs typeface="Calibri"/>
                <a:sym typeface="Calibri"/>
              </a:rPr>
              <a:t>Testing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Unit testing - promote testing completeness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Test-first design - gives developers a goal</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All automated - gives a suite of regression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XP Practices</a:t>
            </a:r>
            <a:endParaRPr/>
          </a:p>
        </p:txBody>
      </p:sp>
      <p:sp>
        <p:nvSpPr>
          <p:cNvPr id="519" name="Google Shape;519;p58"/>
          <p:cNvSpPr/>
          <p:nvPr/>
        </p:nvSpPr>
        <p:spPr>
          <a:xfrm>
            <a:off x="244643" y="3166269"/>
            <a:ext cx="60928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37C85"/>
                </a:solidFill>
                <a:latin typeface="Open Sans"/>
                <a:ea typeface="Open Sans"/>
                <a:cs typeface="Open Sans"/>
                <a:sym typeface="Open Sans"/>
              </a:rPr>
              <a:t> </a:t>
            </a:r>
            <a:endParaRPr b="0" i="0" sz="1800">
              <a:solidFill>
                <a:srgbClr val="737C85"/>
              </a:solidFill>
              <a:latin typeface="Open Sans"/>
              <a:ea typeface="Open Sans"/>
              <a:cs typeface="Open Sans"/>
              <a:sym typeface="Open Sans"/>
            </a:endParaRPr>
          </a:p>
        </p:txBody>
      </p:sp>
      <p:sp>
        <p:nvSpPr>
          <p:cNvPr id="520" name="Google Shape;520;p58"/>
          <p:cNvSpPr/>
          <p:nvPr/>
        </p:nvSpPr>
        <p:spPr>
          <a:xfrm>
            <a:off x="244643" y="974882"/>
            <a:ext cx="11546304" cy="535531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rabicPeriod" startAt="6"/>
            </a:pPr>
            <a:r>
              <a:rPr b="1" lang="en-US" sz="1800">
                <a:solidFill>
                  <a:schemeClr val="dk1"/>
                </a:solidFill>
                <a:latin typeface="Calibri"/>
                <a:ea typeface="Calibri"/>
                <a:cs typeface="Calibri"/>
                <a:sym typeface="Calibri"/>
              </a:rPr>
              <a:t>Refactoring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Refactoring is about removing redundancy, eliminating unnecessary functions, increasing code coherency</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Improves the quality of the system in some way and Increases developer knowledge of the system</a:t>
            </a:r>
            <a:endParaRPr/>
          </a:p>
          <a:p>
            <a:pPr indent="-342900" lvl="0" marL="342900" marR="0" rtl="0" algn="l">
              <a:spcBef>
                <a:spcPts val="0"/>
              </a:spcBef>
              <a:spcAft>
                <a:spcPts val="0"/>
              </a:spcAft>
              <a:buClr>
                <a:schemeClr val="dk1"/>
              </a:buClr>
              <a:buSzPts val="1800"/>
              <a:buFont typeface="Calibri"/>
              <a:buAutoNum type="arabicPeriod" startAt="6"/>
            </a:pPr>
            <a:r>
              <a:rPr b="1" lang="en-US" sz="1800">
                <a:solidFill>
                  <a:schemeClr val="dk1"/>
                </a:solidFill>
                <a:latin typeface="Calibri"/>
                <a:ea typeface="Calibri"/>
                <a:cs typeface="Calibri"/>
                <a:sym typeface="Calibri"/>
              </a:rPr>
              <a:t>Pair Programming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Two Developers, One monitor, One Keyboard</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One “drives” and the other thinks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Switch roles as needed</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Two people are more likely to answer the following questions:</a:t>
            </a:r>
            <a:endParaRPr/>
          </a:p>
          <a:p>
            <a:pPr indent="-400050" lvl="2" marL="1314497" marR="0" rtl="0" algn="l">
              <a:spcBef>
                <a:spcPts val="0"/>
              </a:spcBef>
              <a:spcAft>
                <a:spcPts val="0"/>
              </a:spcAft>
              <a:buClr>
                <a:schemeClr val="dk1"/>
              </a:buClr>
              <a:buSzPts val="1800"/>
              <a:buFont typeface="Calibri"/>
              <a:buAutoNum type="romanUcPeriod"/>
            </a:pPr>
            <a:r>
              <a:rPr b="0" i="0" lang="en-US" sz="1800" u="none" cap="none" strike="noStrike">
                <a:solidFill>
                  <a:schemeClr val="dk1"/>
                </a:solidFill>
                <a:latin typeface="Calibri"/>
                <a:ea typeface="Calibri"/>
                <a:cs typeface="Calibri"/>
                <a:sym typeface="Calibri"/>
              </a:rPr>
              <a:t>Is this whole approach going to work?</a:t>
            </a:r>
            <a:endParaRPr/>
          </a:p>
          <a:p>
            <a:pPr indent="-400050" lvl="2" marL="1314497" marR="0" rtl="0" algn="l">
              <a:spcBef>
                <a:spcPts val="0"/>
              </a:spcBef>
              <a:spcAft>
                <a:spcPts val="0"/>
              </a:spcAft>
              <a:buClr>
                <a:schemeClr val="dk1"/>
              </a:buClr>
              <a:buSzPts val="1800"/>
              <a:buFont typeface="Calibri"/>
              <a:buAutoNum type="romanUcPeriod"/>
            </a:pPr>
            <a:r>
              <a:rPr b="0" i="0" lang="en-US" sz="1800" u="none" cap="none" strike="noStrike">
                <a:solidFill>
                  <a:schemeClr val="dk1"/>
                </a:solidFill>
                <a:latin typeface="Calibri"/>
                <a:ea typeface="Calibri"/>
                <a:cs typeface="Calibri"/>
                <a:sym typeface="Calibri"/>
              </a:rPr>
              <a:t>What are some test cases that may not work yet?</a:t>
            </a:r>
            <a:endParaRPr/>
          </a:p>
          <a:p>
            <a:pPr indent="-400050" lvl="2" marL="1314497" marR="0" rtl="0" algn="l">
              <a:spcBef>
                <a:spcPts val="0"/>
              </a:spcBef>
              <a:spcAft>
                <a:spcPts val="0"/>
              </a:spcAft>
              <a:buClr>
                <a:schemeClr val="dk1"/>
              </a:buClr>
              <a:buSzPts val="1800"/>
              <a:buFont typeface="Calibri"/>
              <a:buAutoNum type="romanUcPeriod"/>
            </a:pPr>
            <a:r>
              <a:rPr b="0" i="0" lang="en-US" sz="1800" u="none" cap="none" strike="noStrike">
                <a:solidFill>
                  <a:schemeClr val="dk1"/>
                </a:solidFill>
                <a:latin typeface="Calibri"/>
                <a:ea typeface="Calibri"/>
                <a:cs typeface="Calibri"/>
                <a:sym typeface="Calibri"/>
              </a:rPr>
              <a:t>Is there a way to simplify this?</a:t>
            </a:r>
            <a:endParaRPr/>
          </a:p>
          <a:p>
            <a:pPr indent="-342900" lvl="0" marL="342900" marR="0" rtl="0" algn="l">
              <a:spcBef>
                <a:spcPts val="0"/>
              </a:spcBef>
              <a:spcAft>
                <a:spcPts val="0"/>
              </a:spcAft>
              <a:buClr>
                <a:schemeClr val="dk1"/>
              </a:buClr>
              <a:buSzPts val="1800"/>
              <a:buFont typeface="Calibri"/>
              <a:buAutoNum type="arabicPeriod" startAt="6"/>
            </a:pPr>
            <a:r>
              <a:rPr b="1" lang="en-US" sz="1800">
                <a:solidFill>
                  <a:schemeClr val="dk1"/>
                </a:solidFill>
                <a:latin typeface="Calibri"/>
                <a:ea typeface="Calibri"/>
                <a:cs typeface="Calibri"/>
                <a:sym typeface="Calibri"/>
              </a:rPr>
              <a:t>Collective Ownership</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idea that all developers own all of the code</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Enables refactoring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Helps mitigate the loss of a team member leaving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Promotes developers to take responsibility for the system as a whole rather then parts of the system</a:t>
            </a:r>
            <a:endParaRPr/>
          </a:p>
          <a:p>
            <a:pPr indent="-342900" lvl="0" marL="342900" marR="0" rtl="0" algn="l">
              <a:spcBef>
                <a:spcPts val="0"/>
              </a:spcBef>
              <a:spcAft>
                <a:spcPts val="0"/>
              </a:spcAft>
              <a:buClr>
                <a:schemeClr val="dk1"/>
              </a:buClr>
              <a:buSzPts val="1800"/>
              <a:buFont typeface="Calibri"/>
              <a:buAutoNum type="arabicPeriod" startAt="6"/>
            </a:pPr>
            <a:r>
              <a:rPr b="1" lang="en-US" sz="1800">
                <a:solidFill>
                  <a:schemeClr val="dk1"/>
                </a:solidFill>
                <a:latin typeface="Calibri"/>
                <a:ea typeface="Calibri"/>
                <a:cs typeface="Calibri"/>
                <a:sym typeface="Calibri"/>
              </a:rPr>
              <a:t>Continuous Integration</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New features and changes are worked into the system immediately</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practice where members of a team integrate their work frequently, usually each person integrates at least daily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XP Practices</a:t>
            </a:r>
            <a:endParaRPr/>
          </a:p>
        </p:txBody>
      </p:sp>
      <p:sp>
        <p:nvSpPr>
          <p:cNvPr id="526" name="Google Shape;526;p59"/>
          <p:cNvSpPr/>
          <p:nvPr/>
        </p:nvSpPr>
        <p:spPr>
          <a:xfrm>
            <a:off x="244643" y="3166269"/>
            <a:ext cx="60928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37C85"/>
                </a:solidFill>
                <a:latin typeface="Open Sans"/>
                <a:ea typeface="Open Sans"/>
                <a:cs typeface="Open Sans"/>
                <a:sym typeface="Open Sans"/>
              </a:rPr>
              <a:t> </a:t>
            </a:r>
            <a:endParaRPr b="0" i="0" sz="1800">
              <a:solidFill>
                <a:srgbClr val="737C85"/>
              </a:solidFill>
              <a:latin typeface="Open Sans"/>
              <a:ea typeface="Open Sans"/>
              <a:cs typeface="Open Sans"/>
              <a:sym typeface="Open Sans"/>
            </a:endParaRPr>
          </a:p>
        </p:txBody>
      </p:sp>
      <p:sp>
        <p:nvSpPr>
          <p:cNvPr id="527" name="Google Shape;527;p59"/>
          <p:cNvSpPr/>
          <p:nvPr/>
        </p:nvSpPr>
        <p:spPr>
          <a:xfrm>
            <a:off x="244643" y="974882"/>
            <a:ext cx="11546304" cy="452431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rabicPeriod" startAt="10"/>
            </a:pPr>
            <a:r>
              <a:rPr b="1" lang="en-US" sz="1800">
                <a:solidFill>
                  <a:schemeClr val="dk1"/>
                </a:solidFill>
                <a:latin typeface="Calibri"/>
                <a:ea typeface="Calibri"/>
                <a:cs typeface="Calibri"/>
                <a:sym typeface="Calibri"/>
              </a:rPr>
              <a:t>40-Hour Workweek</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work week should be limited to 40 hours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Regular overtime is a symptom of a problem and not a long term solution</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Most developers lose effectiveness past 40-Hours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Value is placed on the developers well-being</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Management is forced to find real solutions</a:t>
            </a:r>
            <a:endParaRPr b="1" i="0" sz="18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startAt="10"/>
            </a:pPr>
            <a:r>
              <a:rPr b="1" lang="en-US" sz="1800">
                <a:solidFill>
                  <a:schemeClr val="dk1"/>
                </a:solidFill>
                <a:latin typeface="Calibri"/>
                <a:ea typeface="Calibri"/>
                <a:cs typeface="Calibri"/>
                <a:sym typeface="Calibri"/>
              </a:rPr>
              <a:t>On-site Customer</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Gives quick and continuous feedback to the development team</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Can give quick and knowledgeable answers to real development questions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Makes sure that what is developed is what is needed</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Functionality is prioritized correctly</a:t>
            </a:r>
            <a:endParaRPr/>
          </a:p>
          <a:p>
            <a:pPr indent="-342900" lvl="0" marL="342900" marR="0" rtl="0" algn="l">
              <a:spcBef>
                <a:spcPts val="0"/>
              </a:spcBef>
              <a:spcAft>
                <a:spcPts val="0"/>
              </a:spcAft>
              <a:buClr>
                <a:schemeClr val="dk1"/>
              </a:buClr>
              <a:buSzPts val="1800"/>
              <a:buFont typeface="Calibri"/>
              <a:buAutoNum type="arabicPeriod" startAt="10"/>
            </a:pPr>
            <a:r>
              <a:rPr b="1" lang="en-US" sz="1800">
                <a:solidFill>
                  <a:schemeClr val="dk1"/>
                </a:solidFill>
                <a:latin typeface="Calibri"/>
                <a:ea typeface="Calibri"/>
                <a:cs typeface="Calibri"/>
                <a:sym typeface="Calibri"/>
              </a:rPr>
              <a:t>Coding Standards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All code should look the same</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It should not possible to determine who coded what based on the code itself</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Reduces the amount of time developers spend reformatting other peoples’ code</a:t>
            </a:r>
            <a:endParaRPr/>
          </a:p>
          <a:p>
            <a:pPr indent="-228600" lvl="1" marL="800124" marR="0" rtl="0" algn="l">
              <a:spcBef>
                <a:spcPts val="0"/>
              </a:spcBef>
              <a:spcAft>
                <a:spcPts val="0"/>
              </a:spcAft>
              <a:buClr>
                <a:schemeClr val="dk1"/>
              </a:buClr>
              <a:buSzPts val="180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Lean</a:t>
            </a:r>
            <a:endParaRPr/>
          </a:p>
        </p:txBody>
      </p:sp>
      <p:sp>
        <p:nvSpPr>
          <p:cNvPr id="533" name="Google Shape;533;p60"/>
          <p:cNvSpPr/>
          <p:nvPr/>
        </p:nvSpPr>
        <p:spPr>
          <a:xfrm>
            <a:off x="284126" y="958060"/>
            <a:ext cx="11558337" cy="629403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Lean originated with the Toyota Production System, which revolutionized the manufacture of physical goods in the 1950s, ‘60s, and beyond</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Lean maintains its hold in manufacturing but has also found new applications in knowledge work, helping businesses in all industries </a:t>
            </a:r>
            <a:r>
              <a:rPr b="1" i="1" lang="en-US" sz="2000">
                <a:solidFill>
                  <a:schemeClr val="dk1"/>
                </a:solidFill>
                <a:latin typeface="Arial"/>
                <a:ea typeface="Arial"/>
                <a:cs typeface="Arial"/>
                <a:sym typeface="Arial"/>
              </a:rPr>
              <a:t>eliminate waste, improve processes, and boost innovation</a:t>
            </a:r>
            <a:r>
              <a:rPr lang="en-US" sz="20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Software development is a natural application of Lean methodology because, much like manufacturing, it generally follows a defined process, has some defined conditions of acceptance, and results in the delivery of tangible value. </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key concepts that guide all practice of Lean methodology, which we call the Pillars of Lean. They are: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Continuous improvement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Respect for people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Lightweight Leadership</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Kanban</a:t>
            </a:r>
            <a:endParaRPr/>
          </a:p>
        </p:txBody>
      </p:sp>
      <p:sp>
        <p:nvSpPr>
          <p:cNvPr id="539" name="Google Shape;539;p61"/>
          <p:cNvSpPr/>
          <p:nvPr/>
        </p:nvSpPr>
        <p:spPr>
          <a:xfrm>
            <a:off x="232610" y="958060"/>
            <a:ext cx="11558337" cy="484235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Kanban is a highly visual workflow management method that is popular among Lean teams.</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In fact, 83% of teams practicing Lean use Kanban to visualize and actively manage the creation of products with an emphasis on continual delivery.</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Kanban is a process designed to help teams work together more effectively.</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Kanban is based on 3 basic principles: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Visualize what you’ll do today (workflow): Seeing all the items within the context of each other can be very informative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Limit the amount of work in progress (WIP): This helps balance the flow-based approach so teams don‘t start and commit to too much work at once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Enhance flow: When something is finished, the next highest priority item from the backlog is pulled into play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FDD</a:t>
            </a:r>
            <a:endParaRPr/>
          </a:p>
        </p:txBody>
      </p:sp>
      <p:sp>
        <p:nvSpPr>
          <p:cNvPr id="545" name="Google Shape;545;p62"/>
          <p:cNvSpPr/>
          <p:nvPr/>
        </p:nvSpPr>
        <p:spPr>
          <a:xfrm>
            <a:off x="249952" y="976243"/>
            <a:ext cx="11456771" cy="52168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is an iterative and incremental software development process and is an agile method for developing software.</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allows teams to update the project regularly and identify errors quickly.</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practices are driven from a client-valued functionality (feature) perspective</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main purpose is to deliver tangible, working software repeatedly in a timely manner.</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consists of five basic activities: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Development of an overall model</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Building of a feature list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Planning by feature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Designing by feature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Building by feature.</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pic>
        <p:nvPicPr>
          <p:cNvPr id="546" name="Google Shape;546;p62"/>
          <p:cNvPicPr preferRelativeResize="0"/>
          <p:nvPr/>
        </p:nvPicPr>
        <p:blipFill rotWithShape="1">
          <a:blip r:embed="rId3">
            <a:alphaModFix/>
          </a:blip>
          <a:srcRect b="0" l="0" r="0" t="0"/>
          <a:stretch/>
        </p:blipFill>
        <p:spPr>
          <a:xfrm>
            <a:off x="4523874" y="3456639"/>
            <a:ext cx="7666539" cy="33632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Waterfall Model</a:t>
            </a:r>
            <a:endParaRPr/>
          </a:p>
        </p:txBody>
      </p:sp>
      <p:sp>
        <p:nvSpPr>
          <p:cNvPr id="193" name="Google Shape;193;p18"/>
          <p:cNvSpPr/>
          <p:nvPr/>
        </p:nvSpPr>
        <p:spPr>
          <a:xfrm>
            <a:off x="244608" y="995740"/>
            <a:ext cx="11401292" cy="29425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first formal description of the waterfall model is often cited as a 1970 article by Winston W.Royce.</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Royce presented this model as an example of a flawed, non-working model.</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has been widely used for software projects ever since.</a:t>
            </a:r>
            <a:endParaRPr b="0" i="0" sz="2400">
              <a:solidFill>
                <a:srgbClr val="222222"/>
              </a:solidFill>
              <a:latin typeface="Arial"/>
              <a:ea typeface="Arial"/>
              <a:cs typeface="Arial"/>
              <a:sym typeface="Arial"/>
            </a:endParaRPr>
          </a:p>
        </p:txBody>
      </p:sp>
      <p:sp>
        <p:nvSpPr>
          <p:cNvPr id="194" name="Google Shape;194;p18"/>
          <p:cNvSpPr/>
          <p:nvPr/>
        </p:nvSpPr>
        <p:spPr>
          <a:xfrm>
            <a:off x="1625600" y="5366435"/>
            <a:ext cx="100203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Royce, Winston (1970),</a:t>
            </a:r>
            <a:r>
              <a:rPr lang="en-US" sz="1800">
                <a:solidFill>
                  <a:srgbClr val="FF0000"/>
                </a:solidFill>
                <a:latin typeface="Arial"/>
                <a:ea typeface="Arial"/>
                <a:cs typeface="Arial"/>
                <a:sym typeface="Arial"/>
              </a:rPr>
              <a:t> </a:t>
            </a:r>
            <a:r>
              <a:rPr lang="en-US" sz="1800" u="sng">
                <a:solidFill>
                  <a:schemeClr val="hlink"/>
                </a:solidFill>
                <a:latin typeface="Arial"/>
                <a:ea typeface="Arial"/>
                <a:cs typeface="Arial"/>
                <a:sym typeface="Arial"/>
                <a:hlinkClick r:id="rId3"/>
              </a:rPr>
              <a:t>"Managing the Development of Large Software Systems"</a:t>
            </a:r>
            <a:endParaRPr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DSDM</a:t>
            </a:r>
            <a:endParaRPr/>
          </a:p>
        </p:txBody>
      </p:sp>
      <p:sp>
        <p:nvSpPr>
          <p:cNvPr id="552" name="Google Shape;552;p63"/>
          <p:cNvSpPr/>
          <p:nvPr/>
        </p:nvSpPr>
        <p:spPr>
          <a:xfrm>
            <a:off x="245843" y="970363"/>
            <a:ext cx="11545104" cy="587853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Dynamic Systems Development Method (DSDM)</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is a framework that is made up of eight principles, several best practice techniques. </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is a framework that prioritizes schedule and quality over functionality, which fixes cost, quality and time at the start and uses the </a:t>
            </a:r>
            <a:r>
              <a:rPr b="1" lang="en-US" sz="2000">
                <a:solidFill>
                  <a:srgbClr val="0070C0"/>
                </a:solidFill>
                <a:latin typeface="Arial"/>
                <a:ea typeface="Arial"/>
                <a:cs typeface="Arial"/>
                <a:sym typeface="Arial"/>
              </a:rPr>
              <a:t>MoSCoW</a:t>
            </a:r>
            <a:r>
              <a:rPr lang="en-US" sz="2000">
                <a:solidFill>
                  <a:schemeClr val="dk1"/>
                </a:solidFill>
                <a:latin typeface="Arial"/>
                <a:ea typeface="Arial"/>
                <a:cs typeface="Arial"/>
                <a:sym typeface="Arial"/>
              </a:rPr>
              <a:t> method of prioritization, which breaks a project down into four different types of requirements:</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Must have (M)</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Should have (S)</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Could have (C)</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Won’t have (W)</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Eight principles of DSDM direct the team in the attitude they must take and the mindset they must adopt to deliver consistently.</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Focus on the business need</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Deliver on time</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Collaborate</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Never compromise quality</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Build incrementally from firm foundations</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Develop iteratively</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Communicate continuously and clearly</a:t>
            </a:r>
            <a:endParaRPr/>
          </a:p>
          <a:p>
            <a:pPr indent="-342900" lvl="2" marL="1257347"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Demonstrate control</a:t>
            </a:r>
            <a:endParaRPr/>
          </a:p>
          <a:p>
            <a:pPr indent="0" lvl="0" marL="0" marR="0" rtl="0" algn="l">
              <a:spcBef>
                <a:spcPts val="0"/>
              </a:spcBef>
              <a:spcAft>
                <a:spcPts val="0"/>
              </a:spcAft>
              <a:buNone/>
            </a:pPr>
            <a:r>
              <a:t/>
            </a:r>
            <a:endParaRPr b="0" i="0" sz="20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Agile Development - Crystal</a:t>
            </a:r>
            <a:endParaRPr/>
          </a:p>
        </p:txBody>
      </p:sp>
      <p:sp>
        <p:nvSpPr>
          <p:cNvPr id="558" name="Google Shape;558;p64"/>
          <p:cNvSpPr/>
          <p:nvPr/>
        </p:nvSpPr>
        <p:spPr>
          <a:xfrm>
            <a:off x="256675" y="970092"/>
            <a:ext cx="11570367" cy="511819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Open Sans"/>
                <a:ea typeface="Open Sans"/>
                <a:cs typeface="Open Sans"/>
                <a:sym typeface="Open Sans"/>
              </a:rPr>
              <a:t>Crystal methods are a family of methodologies (the Crystal family) that were developed in the mid-1990s.</a:t>
            </a:r>
            <a:endParaRPr/>
          </a:p>
          <a:p>
            <a:pPr indent="-342900" lvl="0" marL="34290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Crystal methods are focused on:</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People</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Interaction</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Community</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Skills</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Talents</a:t>
            </a:r>
            <a:endParaRPr/>
          </a:p>
          <a:p>
            <a:pPr indent="-457200" lvl="2" marL="1371647"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Communications</a:t>
            </a:r>
            <a:endParaRPr/>
          </a:p>
          <a:p>
            <a:pPr indent="0" lvl="0" marL="0" marR="0" rtl="0" algn="l">
              <a:lnSpc>
                <a:spcPct val="150000"/>
              </a:lnSpc>
              <a:spcBef>
                <a:spcPts val="0"/>
              </a:spcBef>
              <a:spcAft>
                <a:spcPts val="0"/>
              </a:spcAft>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a:t>
            </a:r>
            <a:endParaRPr/>
          </a:p>
        </p:txBody>
      </p:sp>
      <p:sp>
        <p:nvSpPr>
          <p:cNvPr id="564" name="Google Shape;564;p65"/>
          <p:cNvSpPr/>
          <p:nvPr/>
        </p:nvSpPr>
        <p:spPr>
          <a:xfrm>
            <a:off x="244644" y="963940"/>
            <a:ext cx="11534271" cy="308687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framework within which people can address complex adaptive problems, while productively and creatively delivering products of the highest possible value. </a:t>
            </a:r>
            <a:endParaRPr/>
          </a:p>
          <a:p>
            <a:pPr indent="-342900" lvl="0" marL="34290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Scrum is: </a:t>
            </a:r>
            <a:endParaRPr/>
          </a:p>
          <a:p>
            <a:pPr indent="-342900" lvl="1" marL="800124" marR="0" rtl="0" algn="l">
              <a:lnSpc>
                <a:spcPct val="15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Lightweight </a:t>
            </a:r>
            <a:endParaRPr/>
          </a:p>
          <a:p>
            <a:pPr indent="-342900" lvl="1" marL="800124" marR="0" rtl="0" algn="l">
              <a:lnSpc>
                <a:spcPct val="15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Simple to understand</a:t>
            </a:r>
            <a:endParaRPr/>
          </a:p>
          <a:p>
            <a:pPr indent="-342900" lvl="1" marL="800124" marR="0" rtl="0" algn="l">
              <a:lnSpc>
                <a:spcPct val="15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Difficult to master</a:t>
            </a:r>
            <a:r>
              <a:rPr b="0" i="0" lang="en-US" sz="1800" u="none" cap="none" strike="noStrike">
                <a:solidFill>
                  <a:schemeClr val="dk1"/>
                </a:solidFill>
                <a:latin typeface="Calibri"/>
                <a:ea typeface="Calibri"/>
                <a:cs typeface="Calibri"/>
                <a:sym typeface="Calibri"/>
              </a:rPr>
              <a:t> </a:t>
            </a:r>
            <a:endParaRPr/>
          </a:p>
        </p:txBody>
      </p:sp>
      <p:pic>
        <p:nvPicPr>
          <p:cNvPr id="565" name="Google Shape;565;p65"/>
          <p:cNvPicPr preferRelativeResize="0"/>
          <p:nvPr>
            <p:ph idx="1" type="body"/>
          </p:nvPr>
        </p:nvPicPr>
        <p:blipFill rotWithShape="1">
          <a:blip r:embed="rId3">
            <a:alphaModFix/>
          </a:blip>
          <a:srcRect b="0" l="0" r="0" t="0"/>
          <a:stretch/>
        </p:blipFill>
        <p:spPr>
          <a:xfrm>
            <a:off x="5211763" y="2069431"/>
            <a:ext cx="6035675" cy="45259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p:nvPr/>
        </p:nvSpPr>
        <p:spPr>
          <a:xfrm>
            <a:off x="4090737" y="1035747"/>
            <a:ext cx="356134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5F0000"/>
                </a:solidFill>
                <a:latin typeface="Impact"/>
                <a:ea typeface="Impact"/>
                <a:cs typeface="Impact"/>
                <a:sym typeface="Impact"/>
              </a:rPr>
              <a:t>More on Scrum</a:t>
            </a:r>
            <a:endParaRPr sz="3200">
              <a:solidFill>
                <a:schemeClr val="dk1"/>
              </a:solidFill>
              <a:latin typeface="Calibri"/>
              <a:ea typeface="Calibri"/>
              <a:cs typeface="Calibri"/>
              <a:sym typeface="Calibri"/>
            </a:endParaRPr>
          </a:p>
        </p:txBody>
      </p:sp>
      <p:pic>
        <p:nvPicPr>
          <p:cNvPr descr="ScrumLargeLabelled.png" id="571" name="Google Shape;571;p66"/>
          <p:cNvPicPr preferRelativeResize="0"/>
          <p:nvPr/>
        </p:nvPicPr>
        <p:blipFill rotWithShape="1">
          <a:blip r:embed="rId3">
            <a:alphaModFix/>
          </a:blip>
          <a:srcRect b="0" l="0" r="0" t="0"/>
          <a:stretch/>
        </p:blipFill>
        <p:spPr>
          <a:xfrm>
            <a:off x="144379" y="1771704"/>
            <a:ext cx="6160168" cy="3470977"/>
          </a:xfrm>
          <a:prstGeom prst="rect">
            <a:avLst/>
          </a:prstGeom>
          <a:noFill/>
          <a:ln>
            <a:noFill/>
          </a:ln>
        </p:spPr>
      </p:pic>
      <p:sp>
        <p:nvSpPr>
          <p:cNvPr id="572" name="Google Shape;572;p66"/>
          <p:cNvSpPr/>
          <p:nvPr/>
        </p:nvSpPr>
        <p:spPr>
          <a:xfrm>
            <a:off x="6886574" y="2944562"/>
            <a:ext cx="2136422" cy="2136422"/>
          </a:xfrm>
          <a:prstGeom prst="roundRect">
            <a:avLst>
              <a:gd fmla="val 16667" name="adj"/>
            </a:avLst>
          </a:prstGeom>
          <a:solidFill>
            <a:srgbClr val="2C4A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573" name="Google Shape;573;p66"/>
          <p:cNvSpPr/>
          <p:nvPr/>
        </p:nvSpPr>
        <p:spPr>
          <a:xfrm>
            <a:off x="6886574" y="2450673"/>
            <a:ext cx="2136422" cy="2136422"/>
          </a:xfrm>
          <a:prstGeom prst="roundRect">
            <a:avLst>
              <a:gd fmla="val 16667" name="adj"/>
            </a:avLst>
          </a:prstGeom>
          <a:solidFill>
            <a:srgbClr val="5373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574" name="Google Shape;574;p66"/>
          <p:cNvSpPr/>
          <p:nvPr/>
        </p:nvSpPr>
        <p:spPr>
          <a:xfrm>
            <a:off x="6886574" y="1956783"/>
            <a:ext cx="2136422" cy="2136422"/>
          </a:xfrm>
          <a:prstGeom prst="roundRect">
            <a:avLst>
              <a:gd fmla="val 16667" name="adj"/>
            </a:avLst>
          </a:prstGeom>
          <a:solidFill>
            <a:srgbClr val="97AE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575" name="Google Shape;575;p66"/>
          <p:cNvSpPr/>
          <p:nvPr/>
        </p:nvSpPr>
        <p:spPr>
          <a:xfrm>
            <a:off x="9473905" y="3283499"/>
            <a:ext cx="593598" cy="593598"/>
          </a:xfrm>
          <a:prstGeom prst="ellipse">
            <a:avLst/>
          </a:prstGeom>
          <a:solidFill>
            <a:srgbClr val="496A7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57565A"/>
              </a:solidFill>
              <a:latin typeface="Open Sans Light"/>
              <a:ea typeface="Open Sans Light"/>
              <a:cs typeface="Open Sans Light"/>
              <a:sym typeface="Open Sans Light"/>
            </a:endParaRPr>
          </a:p>
        </p:txBody>
      </p:sp>
      <p:cxnSp>
        <p:nvCxnSpPr>
          <p:cNvPr id="576" name="Google Shape;576;p66"/>
          <p:cNvCxnSpPr/>
          <p:nvPr/>
        </p:nvCxnSpPr>
        <p:spPr>
          <a:xfrm rot="10800000">
            <a:off x="8614895" y="2451485"/>
            <a:ext cx="1106894" cy="0"/>
          </a:xfrm>
          <a:prstGeom prst="straightConnector1">
            <a:avLst/>
          </a:prstGeom>
          <a:noFill/>
          <a:ln cap="flat" cmpd="sng" w="9525">
            <a:solidFill>
              <a:srgbClr val="97AEA0"/>
            </a:solidFill>
            <a:prstDash val="solid"/>
            <a:round/>
            <a:headEnd len="sm" w="sm" type="none"/>
            <a:tailEnd len="sm" w="sm" type="none"/>
          </a:ln>
        </p:spPr>
      </p:cxnSp>
      <p:cxnSp>
        <p:nvCxnSpPr>
          <p:cNvPr id="577" name="Google Shape;577;p66"/>
          <p:cNvCxnSpPr/>
          <p:nvPr/>
        </p:nvCxnSpPr>
        <p:spPr>
          <a:xfrm rot="10800000">
            <a:off x="9249118" y="3548194"/>
            <a:ext cx="312148" cy="0"/>
          </a:xfrm>
          <a:prstGeom prst="straightConnector1">
            <a:avLst/>
          </a:prstGeom>
          <a:noFill/>
          <a:ln cap="flat" cmpd="sng" w="9525">
            <a:solidFill>
              <a:srgbClr val="53737B"/>
            </a:solidFill>
            <a:prstDash val="solid"/>
            <a:round/>
            <a:headEnd len="sm" w="sm" type="none"/>
            <a:tailEnd len="sm" w="sm" type="none"/>
          </a:ln>
        </p:spPr>
      </p:cxnSp>
      <p:sp>
        <p:nvSpPr>
          <p:cNvPr id="578" name="Google Shape;578;p66"/>
          <p:cNvSpPr/>
          <p:nvPr/>
        </p:nvSpPr>
        <p:spPr>
          <a:xfrm>
            <a:off x="10040117" y="3205947"/>
            <a:ext cx="1875703" cy="941733"/>
          </a:xfrm>
          <a:prstGeom prst="rect">
            <a:avLst/>
          </a:prstGeom>
          <a:noFill/>
          <a:ln>
            <a:noFill/>
          </a:ln>
        </p:spPr>
        <p:txBody>
          <a:bodyPr anchorCtr="0" anchor="t" bIns="73150" lIns="182875" spcFirstLastPara="1" rIns="182875" wrap="square" tIns="45700">
            <a:noAutofit/>
          </a:bodyPr>
          <a:lstStyle/>
          <a:p>
            <a:pPr indent="0" lvl="0" marL="0" marR="0" rtl="0" algn="l">
              <a:lnSpc>
                <a:spcPct val="89000"/>
              </a:lnSpc>
              <a:spcBef>
                <a:spcPts val="0"/>
              </a:spcBef>
              <a:spcAft>
                <a:spcPts val="0"/>
              </a:spcAft>
              <a:buNone/>
            </a:pPr>
            <a:r>
              <a:rPr b="1" lang="en-US" sz="1800">
                <a:solidFill>
                  <a:schemeClr val="dk1"/>
                </a:solidFill>
                <a:latin typeface="Arial"/>
                <a:ea typeface="Arial"/>
                <a:cs typeface="Arial"/>
                <a:sym typeface="Arial"/>
              </a:rPr>
              <a:t>Roles</a:t>
            </a:r>
            <a:r>
              <a:rPr lang="en-US" sz="1600">
                <a:solidFill>
                  <a:srgbClr val="222222"/>
                </a:solidFill>
                <a:latin typeface="Arial"/>
                <a:ea typeface="Arial"/>
                <a:cs typeface="Arial"/>
                <a:sym typeface="Arial"/>
              </a:rPr>
              <a:t> </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Product owner</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ScrumMaster</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Team</a:t>
            </a:r>
            <a:endParaRPr sz="1400">
              <a:solidFill>
                <a:srgbClr val="57565A"/>
              </a:solidFill>
              <a:latin typeface="Open Sans Light"/>
              <a:ea typeface="Open Sans Light"/>
              <a:cs typeface="Open Sans Light"/>
              <a:sym typeface="Open Sans Light"/>
            </a:endParaRPr>
          </a:p>
        </p:txBody>
      </p:sp>
      <p:cxnSp>
        <p:nvCxnSpPr>
          <p:cNvPr id="579" name="Google Shape;579;p66"/>
          <p:cNvCxnSpPr/>
          <p:nvPr/>
        </p:nvCxnSpPr>
        <p:spPr>
          <a:xfrm rot="10800000">
            <a:off x="8511748" y="4555824"/>
            <a:ext cx="1237427" cy="0"/>
          </a:xfrm>
          <a:prstGeom prst="straightConnector1">
            <a:avLst/>
          </a:prstGeom>
          <a:noFill/>
          <a:ln cap="flat" cmpd="sng" w="9525">
            <a:solidFill>
              <a:srgbClr val="2C4A58"/>
            </a:solidFill>
            <a:prstDash val="solid"/>
            <a:round/>
            <a:headEnd len="sm" w="sm" type="none"/>
            <a:tailEnd len="sm" w="sm" type="none"/>
          </a:ln>
        </p:spPr>
      </p:cxnSp>
      <p:sp>
        <p:nvSpPr>
          <p:cNvPr id="580" name="Google Shape;580;p66"/>
          <p:cNvSpPr/>
          <p:nvPr/>
        </p:nvSpPr>
        <p:spPr>
          <a:xfrm>
            <a:off x="10040117" y="2072495"/>
            <a:ext cx="2280220" cy="1133452"/>
          </a:xfrm>
          <a:prstGeom prst="rect">
            <a:avLst/>
          </a:prstGeom>
          <a:noFill/>
          <a:ln>
            <a:noFill/>
          </a:ln>
        </p:spPr>
        <p:txBody>
          <a:bodyPr anchorCtr="0" anchor="t" bIns="73150" lIns="182875" spcFirstLastPara="1" rIns="182875" wrap="square" tIns="45700">
            <a:noAutofit/>
          </a:bodyPr>
          <a:lstStyle/>
          <a:p>
            <a:pPr indent="0" lvl="0" marL="0" marR="0" rtl="0" algn="l">
              <a:lnSpc>
                <a:spcPct val="89000"/>
              </a:lnSpc>
              <a:spcBef>
                <a:spcPts val="0"/>
              </a:spcBef>
              <a:spcAft>
                <a:spcPts val="0"/>
              </a:spcAft>
              <a:buNone/>
            </a:pPr>
            <a:r>
              <a:rPr b="1" lang="en-US" sz="1800">
                <a:solidFill>
                  <a:schemeClr val="dk1"/>
                </a:solidFill>
                <a:latin typeface="Arial"/>
                <a:ea typeface="Arial"/>
                <a:cs typeface="Arial"/>
                <a:sym typeface="Arial"/>
              </a:rPr>
              <a:t>Events</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Sprint planning</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Sprint review</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Sprint retrospective</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Daily scrum meeting</a:t>
            </a:r>
            <a:endParaRPr/>
          </a:p>
        </p:txBody>
      </p:sp>
      <p:sp>
        <p:nvSpPr>
          <p:cNvPr id="581" name="Google Shape;581;p66"/>
          <p:cNvSpPr/>
          <p:nvPr/>
        </p:nvSpPr>
        <p:spPr>
          <a:xfrm>
            <a:off x="9454797" y="2154686"/>
            <a:ext cx="593598" cy="593598"/>
          </a:xfrm>
          <a:prstGeom prst="ellipse">
            <a:avLst/>
          </a:prstGeom>
          <a:solidFill>
            <a:srgbClr val="97AE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582" name="Google Shape;582;p66"/>
          <p:cNvSpPr/>
          <p:nvPr/>
        </p:nvSpPr>
        <p:spPr>
          <a:xfrm>
            <a:off x="9482183" y="4259025"/>
            <a:ext cx="593598" cy="593598"/>
          </a:xfrm>
          <a:prstGeom prst="ellipse">
            <a:avLst/>
          </a:prstGeom>
          <a:solidFill>
            <a:srgbClr val="2C4A5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583" name="Google Shape;583;p66"/>
          <p:cNvSpPr/>
          <p:nvPr/>
        </p:nvSpPr>
        <p:spPr>
          <a:xfrm>
            <a:off x="10067503" y="4174118"/>
            <a:ext cx="2122910" cy="1133452"/>
          </a:xfrm>
          <a:prstGeom prst="rect">
            <a:avLst/>
          </a:prstGeom>
          <a:noFill/>
          <a:ln>
            <a:noFill/>
          </a:ln>
        </p:spPr>
        <p:txBody>
          <a:bodyPr anchorCtr="0" anchor="t" bIns="73150" lIns="182875" spcFirstLastPara="1" rIns="182875" wrap="square" tIns="45700">
            <a:noAutofit/>
          </a:bodyPr>
          <a:lstStyle/>
          <a:p>
            <a:pPr indent="0" lvl="0" marL="0" marR="0" rtl="0" algn="l">
              <a:lnSpc>
                <a:spcPct val="89000"/>
              </a:lnSpc>
              <a:spcBef>
                <a:spcPts val="0"/>
              </a:spcBef>
              <a:spcAft>
                <a:spcPts val="0"/>
              </a:spcAft>
              <a:buNone/>
            </a:pPr>
            <a:r>
              <a:rPr b="1" lang="en-US" sz="1800">
                <a:solidFill>
                  <a:schemeClr val="dk1"/>
                </a:solidFill>
                <a:latin typeface="Arial"/>
                <a:ea typeface="Arial"/>
                <a:cs typeface="Arial"/>
                <a:sym typeface="Arial"/>
              </a:rPr>
              <a:t>Artifacts</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Product backlog</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Sprint backlog</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Definition of Done</a:t>
            </a:r>
            <a:endParaRPr/>
          </a:p>
          <a:p>
            <a:pPr indent="-342900" lvl="0" marL="342900" marR="0" rtl="0" algn="l">
              <a:lnSpc>
                <a:spcPct val="89000"/>
              </a:lnSpc>
              <a:spcBef>
                <a:spcPts val="0"/>
              </a:spcBef>
              <a:spcAft>
                <a:spcPts val="0"/>
              </a:spcAft>
              <a:buClr>
                <a:srgbClr val="222222"/>
              </a:buClr>
              <a:buSzPts val="1400"/>
              <a:buFont typeface="Calibri"/>
              <a:buAutoNum type="arabicPeriod"/>
            </a:pPr>
            <a:r>
              <a:rPr lang="en-US" sz="1400">
                <a:solidFill>
                  <a:srgbClr val="222222"/>
                </a:solidFill>
                <a:latin typeface="Arial"/>
                <a:ea typeface="Arial"/>
                <a:cs typeface="Arial"/>
                <a:sym typeface="Arial"/>
              </a:rPr>
              <a:t>Burndown charts</a:t>
            </a:r>
            <a:endParaRPr/>
          </a:p>
        </p:txBody>
      </p:sp>
      <p:sp>
        <p:nvSpPr>
          <p:cNvPr id="584" name="Google Shape;584;p66"/>
          <p:cNvSpPr txBox="1"/>
          <p:nvPr/>
        </p:nvSpPr>
        <p:spPr>
          <a:xfrm>
            <a:off x="7192784" y="2748284"/>
            <a:ext cx="15875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rgbClr val="002060"/>
                </a:solidFill>
                <a:latin typeface="Calibri"/>
                <a:ea typeface="Calibri"/>
                <a:cs typeface="Calibri"/>
                <a:sym typeface="Calibri"/>
              </a:rPr>
              <a:t>Scrum Framework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400"/>
                                        <p:tgtEl>
                                          <p:spTgt spid="573"/>
                                        </p:tgtEl>
                                      </p:cBhvr>
                                    </p:animEffect>
                                  </p:childTnLst>
                                </p:cTn>
                              </p:par>
                              <p:par>
                                <p:cTn fill="hold" nodeType="withEffect" presetClass="entr" presetID="10" presetSubtype="0">
                                  <p:stCondLst>
                                    <p:cond delay="600"/>
                                  </p:stCondLst>
                                  <p:childTnLst>
                                    <p:set>
                                      <p:cBhvr>
                                        <p:cTn dur="1" fill="hold">
                                          <p:stCondLst>
                                            <p:cond delay="0"/>
                                          </p:stCondLst>
                                        </p:cTn>
                                        <p:tgtEl>
                                          <p:spTgt spid="574"/>
                                        </p:tgtEl>
                                        <p:attrNameLst>
                                          <p:attrName>style.visibility</p:attrName>
                                        </p:attrNameLst>
                                      </p:cBhvr>
                                      <p:to>
                                        <p:strVal val="visible"/>
                                      </p:to>
                                    </p:set>
                                    <p:animEffect filter="fade" transition="in">
                                      <p:cBhvr>
                                        <p:cTn dur="400"/>
                                        <p:tgtEl>
                                          <p:spTgt spid="574"/>
                                        </p:tgtEl>
                                      </p:cBhvr>
                                    </p:animEffect>
                                  </p:childTnLst>
                                </p:cTn>
                              </p:par>
                            </p:childTnLst>
                          </p:cTn>
                        </p:par>
                        <p:par>
                          <p:cTn fill="hold">
                            <p:stCondLst>
                              <p:cond delay="400"/>
                            </p:stCondLst>
                            <p:childTnLst>
                              <p:par>
                                <p:cTn fill="hold" nodeType="afterEffect" presetClass="entr" presetID="10" presetSubtype="0">
                                  <p:stCondLst>
                                    <p:cond delay="300"/>
                                  </p:stCondLst>
                                  <p:childTnLst>
                                    <p:set>
                                      <p:cBhvr>
                                        <p:cTn dur="1" fill="hold">
                                          <p:stCondLst>
                                            <p:cond delay="0"/>
                                          </p:stCondLst>
                                        </p:cTn>
                                        <p:tgtEl>
                                          <p:spTgt spid="579"/>
                                        </p:tgtEl>
                                        <p:attrNameLst>
                                          <p:attrName>style.visibility</p:attrName>
                                        </p:attrNameLst>
                                      </p:cBhvr>
                                      <p:to>
                                        <p:strVal val="visible"/>
                                      </p:to>
                                    </p:set>
                                    <p:animEffect filter="fade" transition="in">
                                      <p:cBhvr>
                                        <p:cTn dur="200"/>
                                        <p:tgtEl>
                                          <p:spTgt spid="579"/>
                                        </p:tgtEl>
                                      </p:cBhvr>
                                    </p:animEffect>
                                  </p:childTnLst>
                                </p:cTn>
                              </p:par>
                              <p:par>
                                <p:cTn fill="hold" nodeType="withEffect" presetClass="entr" presetID="10" presetSubtype="0">
                                  <p:stCondLst>
                                    <p:cond delay="500"/>
                                  </p:stCondLst>
                                  <p:childTnLst>
                                    <p:set>
                                      <p:cBhvr>
                                        <p:cTn dur="1" fill="hold">
                                          <p:stCondLst>
                                            <p:cond delay="0"/>
                                          </p:stCondLst>
                                        </p:cTn>
                                        <p:tgtEl>
                                          <p:spTgt spid="582"/>
                                        </p:tgtEl>
                                        <p:attrNameLst>
                                          <p:attrName>style.visibility</p:attrName>
                                        </p:attrNameLst>
                                      </p:cBhvr>
                                      <p:to>
                                        <p:strVal val="visible"/>
                                      </p:to>
                                    </p:set>
                                    <p:animEffect filter="fade" transition="in">
                                      <p:cBhvr>
                                        <p:cTn dur="200"/>
                                        <p:tgtEl>
                                          <p:spTgt spid="582"/>
                                        </p:tgtEl>
                                      </p:cBhvr>
                                    </p:animEffect>
                                  </p:childTnLst>
                                </p:cTn>
                              </p:par>
                              <p:par>
                                <p:cTn fill="hold" nodeType="withEffect" presetClass="entr" presetID="10" presetSubtype="0">
                                  <p:stCondLst>
                                    <p:cond delay="500"/>
                                  </p:stCondLst>
                                  <p:childTnLst>
                                    <p:set>
                                      <p:cBhvr>
                                        <p:cTn dur="1" fill="hold">
                                          <p:stCondLst>
                                            <p:cond delay="0"/>
                                          </p:stCondLst>
                                        </p:cTn>
                                        <p:tgtEl>
                                          <p:spTgt spid="583"/>
                                        </p:tgtEl>
                                        <p:attrNameLst>
                                          <p:attrName>style.visibility</p:attrName>
                                        </p:attrNameLst>
                                      </p:cBhvr>
                                      <p:to>
                                        <p:strVal val="visible"/>
                                      </p:to>
                                    </p:set>
                                    <p:animEffect filter="fade" transition="in">
                                      <p:cBhvr>
                                        <p:cTn dur="200"/>
                                        <p:tgtEl>
                                          <p:spTgt spid="583"/>
                                        </p:tgtEl>
                                      </p:cBhvr>
                                    </p:animEffect>
                                  </p:childTnLst>
                                </p:cTn>
                              </p:par>
                              <p:par>
                                <p:cTn fill="hold" nodeType="withEffect" presetClass="entr" presetID="10" presetSubtype="0">
                                  <p:stCondLst>
                                    <p:cond delay="700"/>
                                  </p:stCondLst>
                                  <p:childTnLst>
                                    <p:set>
                                      <p:cBhvr>
                                        <p:cTn dur="1" fill="hold">
                                          <p:stCondLst>
                                            <p:cond delay="0"/>
                                          </p:stCondLst>
                                        </p:cTn>
                                        <p:tgtEl>
                                          <p:spTgt spid="575"/>
                                        </p:tgtEl>
                                        <p:attrNameLst>
                                          <p:attrName>style.visibility</p:attrName>
                                        </p:attrNameLst>
                                      </p:cBhvr>
                                      <p:to>
                                        <p:strVal val="visible"/>
                                      </p:to>
                                    </p:set>
                                    <p:animEffect filter="fade" transition="in">
                                      <p:cBhvr>
                                        <p:cTn dur="200"/>
                                        <p:tgtEl>
                                          <p:spTgt spid="575"/>
                                        </p:tgtEl>
                                      </p:cBhvr>
                                    </p:animEffect>
                                  </p:childTnLst>
                                </p:cTn>
                              </p:par>
                              <p:par>
                                <p:cTn fill="hold" nodeType="withEffect" presetClass="entr" presetID="10" presetSubtype="0">
                                  <p:stCondLst>
                                    <p:cond delay="900"/>
                                  </p:stCondLst>
                                  <p:childTnLst>
                                    <p:set>
                                      <p:cBhvr>
                                        <p:cTn dur="1" fill="hold">
                                          <p:stCondLst>
                                            <p:cond delay="0"/>
                                          </p:stCondLst>
                                        </p:cTn>
                                        <p:tgtEl>
                                          <p:spTgt spid="577"/>
                                        </p:tgtEl>
                                        <p:attrNameLst>
                                          <p:attrName>style.visibility</p:attrName>
                                        </p:attrNameLst>
                                      </p:cBhvr>
                                      <p:to>
                                        <p:strVal val="visible"/>
                                      </p:to>
                                    </p:set>
                                    <p:animEffect filter="fade" transition="in">
                                      <p:cBhvr>
                                        <p:cTn dur="200"/>
                                        <p:tgtEl>
                                          <p:spTgt spid="577"/>
                                        </p:tgtEl>
                                      </p:cBhvr>
                                    </p:animEffect>
                                  </p:childTnLst>
                                </p:cTn>
                              </p:par>
                              <p:par>
                                <p:cTn fill="hold" nodeType="withEffect" presetClass="entr" presetID="10" presetSubtype="0">
                                  <p:stCondLst>
                                    <p:cond delay="900"/>
                                  </p:stCondLst>
                                  <p:childTnLst>
                                    <p:set>
                                      <p:cBhvr>
                                        <p:cTn dur="1" fill="hold">
                                          <p:stCondLst>
                                            <p:cond delay="0"/>
                                          </p:stCondLst>
                                        </p:cTn>
                                        <p:tgtEl>
                                          <p:spTgt spid="578"/>
                                        </p:tgtEl>
                                        <p:attrNameLst>
                                          <p:attrName>style.visibility</p:attrName>
                                        </p:attrNameLst>
                                      </p:cBhvr>
                                      <p:to>
                                        <p:strVal val="visible"/>
                                      </p:to>
                                    </p:set>
                                    <p:animEffect filter="fade" transition="in">
                                      <p:cBhvr>
                                        <p:cTn dur="200"/>
                                        <p:tgtEl>
                                          <p:spTgt spid="578"/>
                                        </p:tgtEl>
                                      </p:cBhvr>
                                    </p:animEffect>
                                  </p:childTnLst>
                                </p:cTn>
                              </p:par>
                              <p:par>
                                <p:cTn fill="hold" nodeType="withEffect" presetClass="entr" presetID="10" presetSubtype="0">
                                  <p:stCondLst>
                                    <p:cond delay="1100"/>
                                  </p:stCondLst>
                                  <p:childTnLst>
                                    <p:set>
                                      <p:cBhvr>
                                        <p:cTn dur="1" fill="hold">
                                          <p:stCondLst>
                                            <p:cond delay="0"/>
                                          </p:stCondLst>
                                        </p:cTn>
                                        <p:tgtEl>
                                          <p:spTgt spid="576"/>
                                        </p:tgtEl>
                                        <p:attrNameLst>
                                          <p:attrName>style.visibility</p:attrName>
                                        </p:attrNameLst>
                                      </p:cBhvr>
                                      <p:to>
                                        <p:strVal val="visible"/>
                                      </p:to>
                                    </p:set>
                                    <p:animEffect filter="fade" transition="in">
                                      <p:cBhvr>
                                        <p:cTn dur="200"/>
                                        <p:tgtEl>
                                          <p:spTgt spid="576"/>
                                        </p:tgtEl>
                                      </p:cBhvr>
                                    </p:animEffect>
                                  </p:childTnLst>
                                </p:cTn>
                              </p:par>
                              <p:par>
                                <p:cTn fill="hold" nodeType="withEffect" presetClass="entr" presetID="10" presetSubtype="0">
                                  <p:stCondLst>
                                    <p:cond delay="1300"/>
                                  </p:stCondLst>
                                  <p:childTnLst>
                                    <p:set>
                                      <p:cBhvr>
                                        <p:cTn dur="1" fill="hold">
                                          <p:stCondLst>
                                            <p:cond delay="0"/>
                                          </p:stCondLst>
                                        </p:cTn>
                                        <p:tgtEl>
                                          <p:spTgt spid="580"/>
                                        </p:tgtEl>
                                        <p:attrNameLst>
                                          <p:attrName>style.visibility</p:attrName>
                                        </p:attrNameLst>
                                      </p:cBhvr>
                                      <p:to>
                                        <p:strVal val="visible"/>
                                      </p:to>
                                    </p:set>
                                    <p:animEffect filter="fade" transition="in">
                                      <p:cBhvr>
                                        <p:cTn dur="200"/>
                                        <p:tgtEl>
                                          <p:spTgt spid="580"/>
                                        </p:tgtEl>
                                      </p:cBhvr>
                                    </p:animEffect>
                                  </p:childTnLst>
                                </p:cTn>
                              </p:par>
                              <p:par>
                                <p:cTn fill="hold" nodeType="withEffect" presetClass="entr" presetID="10" presetSubtype="0">
                                  <p:stCondLst>
                                    <p:cond delay="1300"/>
                                  </p:stCondLst>
                                  <p:childTnLst>
                                    <p:set>
                                      <p:cBhvr>
                                        <p:cTn dur="1" fill="hold">
                                          <p:stCondLst>
                                            <p:cond delay="0"/>
                                          </p:stCondLst>
                                        </p:cTn>
                                        <p:tgtEl>
                                          <p:spTgt spid="581"/>
                                        </p:tgtEl>
                                        <p:attrNameLst>
                                          <p:attrName>style.visibility</p:attrName>
                                        </p:attrNameLst>
                                      </p:cBhvr>
                                      <p:to>
                                        <p:strVal val="visible"/>
                                      </p:to>
                                    </p:set>
                                    <p:animEffect filter="fade" transition="in">
                                      <p:cBhvr>
                                        <p:cTn dur="200"/>
                                        <p:tgtEl>
                                          <p:spTgt spid="581"/>
                                        </p:tgtEl>
                                      </p:cBhvr>
                                    </p:animEffec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Roles</a:t>
            </a:r>
            <a:endParaRPr/>
          </a:p>
        </p:txBody>
      </p:sp>
      <p:sp>
        <p:nvSpPr>
          <p:cNvPr id="590" name="Google Shape;590;p67"/>
          <p:cNvSpPr/>
          <p:nvPr/>
        </p:nvSpPr>
        <p:spPr>
          <a:xfrm>
            <a:off x="244644" y="915812"/>
            <a:ext cx="11534271" cy="581697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200"/>
              <a:buFont typeface="Noto Sans Symbols"/>
              <a:buChar char="✔"/>
            </a:pPr>
            <a:r>
              <a:rPr b="1" lang="en-US" sz="2200">
                <a:solidFill>
                  <a:schemeClr val="dk1"/>
                </a:solidFill>
                <a:latin typeface="Calibri"/>
                <a:ea typeface="Calibri"/>
                <a:cs typeface="Calibri"/>
                <a:sym typeface="Calibri"/>
              </a:rPr>
              <a:t>Product owner</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Clearly expressing Product Backlog items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Ordering the items in the Product Backlog to best achieve goals and missions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Optimizing the value of the work the Development Team performs</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Ensuring that the Product Backlog is visible, transparent, and clear to all, and shows what the Scrum Team will work on next</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Ensuring the Development Team understands items in the Product Backlog to the level needed.</a:t>
            </a:r>
            <a:endParaRPr/>
          </a:p>
          <a:p>
            <a:pPr indent="-342900" lvl="0" marL="342900" marR="0" rtl="0" algn="l">
              <a:lnSpc>
                <a:spcPct val="150000"/>
              </a:lnSpc>
              <a:spcBef>
                <a:spcPts val="0"/>
              </a:spcBef>
              <a:spcAft>
                <a:spcPts val="0"/>
              </a:spcAft>
              <a:buClr>
                <a:schemeClr val="dk1"/>
              </a:buClr>
              <a:buSzPts val="2200"/>
              <a:buFont typeface="Noto Sans Symbols"/>
              <a:buChar char="✔"/>
            </a:pPr>
            <a:r>
              <a:rPr b="1" lang="en-US" sz="2200">
                <a:solidFill>
                  <a:schemeClr val="dk1"/>
                </a:solidFill>
                <a:latin typeface="Calibri"/>
                <a:ea typeface="Calibri"/>
                <a:cs typeface="Calibri"/>
                <a:sym typeface="Calibri"/>
              </a:rPr>
              <a:t>Team</a:t>
            </a:r>
            <a:endParaRPr/>
          </a:p>
          <a:p>
            <a:pPr indent="-457200" lvl="1" marL="9144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Development Team consists of professionals who do the work of delivering a potentially releasable Increment of “Done” product at the end of each Sprint.</a:t>
            </a:r>
            <a:endParaRPr/>
          </a:p>
          <a:p>
            <a:pPr indent="-457200" lvl="1" marL="9144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Development Teams have the following characteristics:</a:t>
            </a:r>
            <a:endParaRPr/>
          </a:p>
          <a:p>
            <a:pPr indent="-457200" lvl="2" marL="13716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They are </a:t>
            </a:r>
            <a:r>
              <a:rPr b="1" i="0" lang="en-US" sz="1800" u="none" cap="none" strike="noStrike">
                <a:solidFill>
                  <a:schemeClr val="dk1"/>
                </a:solidFill>
                <a:latin typeface="Calibri"/>
                <a:ea typeface="Calibri"/>
                <a:cs typeface="Calibri"/>
                <a:sym typeface="Calibri"/>
              </a:rPr>
              <a:t>self-organizing</a:t>
            </a:r>
            <a:r>
              <a:rPr b="0" i="0" lang="en-US" sz="1800" u="none" cap="none" strike="noStrike">
                <a:solidFill>
                  <a:schemeClr val="dk1"/>
                </a:solidFill>
                <a:latin typeface="Calibri"/>
                <a:ea typeface="Calibri"/>
                <a:cs typeface="Calibri"/>
                <a:sym typeface="Calibri"/>
              </a:rPr>
              <a:t>. No one (not even the Scrum Master) force the Development Team how to turn Product Backlog into Increments of potentially releasable functionality;</a:t>
            </a:r>
            <a:endParaRPr/>
          </a:p>
          <a:p>
            <a:pPr indent="-457200" lvl="2" marL="13716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Scrum recognizes no titles for Development Team members, regardless of the work being performed by the person;</a:t>
            </a:r>
            <a:endParaRPr/>
          </a:p>
          <a:p>
            <a:pPr indent="-457200" lvl="2" marL="13716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Scrum recognizes no sub-teams in the Development Team, regardless of domains that need to be addressed like testing, architecture, operations, or business analysis; and,</a:t>
            </a:r>
            <a:endParaRPr/>
          </a:p>
          <a:p>
            <a:pPr indent="-457200" lvl="2" marL="13716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Individual Development Team members may have specialized skills and areas of focus, but accountability belongs to the Development Team as a whole.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Roles</a:t>
            </a:r>
            <a:endParaRPr/>
          </a:p>
        </p:txBody>
      </p:sp>
      <p:sp>
        <p:nvSpPr>
          <p:cNvPr id="596" name="Google Shape;596;p68"/>
          <p:cNvSpPr/>
          <p:nvPr/>
        </p:nvSpPr>
        <p:spPr>
          <a:xfrm>
            <a:off x="249956" y="965169"/>
            <a:ext cx="11480834" cy="513986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Calibri"/>
                <a:ea typeface="Calibri"/>
                <a:cs typeface="Calibri"/>
                <a:sym typeface="Calibri"/>
              </a:rPr>
              <a:t>ScrumMaster</a:t>
            </a:r>
            <a:endParaRPr/>
          </a:p>
          <a:p>
            <a:pPr indent="-342900" lvl="1" marL="800124"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Scrum Master Service to the Product Owner</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Ensuring that goals, scope, and product domain are understood by everyone on the Scrum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Finding techniques for effective Product Backlog management</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Helping the Scrum Team understand the need for clear and concise Product Backlog items;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and practicing agility; and,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Facilitating Scrum events as requested or needed. </a:t>
            </a:r>
            <a:endParaRPr/>
          </a:p>
          <a:p>
            <a:pPr indent="-342900" lvl="1" marL="800124"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Scrum Master Service to the Development Team </a:t>
            </a:r>
            <a:endParaRPr/>
          </a:p>
          <a:p>
            <a:pPr indent="-285750" lvl="2" marL="120019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Coaching the Development Team in self-organization and cross-functionality; </a:t>
            </a:r>
            <a:endParaRPr/>
          </a:p>
          <a:p>
            <a:pPr indent="-285750" lvl="2" marL="120019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Helping the Development Team to create high-value products; </a:t>
            </a:r>
            <a:endParaRPr/>
          </a:p>
          <a:p>
            <a:pPr indent="-285750" lvl="2" marL="120019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Removing impediments to the Development Team’s progress; </a:t>
            </a:r>
            <a:endParaRPr/>
          </a:p>
          <a:p>
            <a:pPr indent="-285750" lvl="2" marL="120019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Facilitating Scrum events as requested or needed; and, </a:t>
            </a:r>
            <a:endParaRPr/>
          </a:p>
          <a:p>
            <a:pPr indent="-285750" lvl="2" marL="120019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Coaching the Development Team in organizational environments in which Scrum is not yet fully adopted and understood. </a:t>
            </a:r>
            <a:endParaRPr/>
          </a:p>
          <a:p>
            <a:pPr indent="-342900" lvl="1" marL="800124"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Scrum Master Service to the Organization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Leading and coaching the organization in its Scrum adoption;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Planning Scrum implementations within the organization; </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Helping employees and stakeholders understand and enact Scrum and empirical product development;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Events</a:t>
            </a:r>
            <a:endParaRPr/>
          </a:p>
        </p:txBody>
      </p:sp>
      <p:sp>
        <p:nvSpPr>
          <p:cNvPr id="602" name="Google Shape;602;p69"/>
          <p:cNvSpPr/>
          <p:nvPr/>
        </p:nvSpPr>
        <p:spPr>
          <a:xfrm>
            <a:off x="249956" y="965169"/>
            <a:ext cx="11480834" cy="12618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Sprint planning (typically 2 hrs for each week)</a:t>
            </a:r>
            <a:endParaRPr/>
          </a:p>
          <a:p>
            <a:pPr indent="-342900" lvl="1" marL="80012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Sprint Planning answers the following:</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What can be delivered in the Increment resulting from the upcoming Sprint?</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How will the work needed to deliver the Increment be achieved?</a:t>
            </a:r>
            <a:endParaRPr/>
          </a:p>
        </p:txBody>
      </p:sp>
      <p:sp>
        <p:nvSpPr>
          <p:cNvPr id="603" name="Google Shape;603;p69"/>
          <p:cNvSpPr/>
          <p:nvPr/>
        </p:nvSpPr>
        <p:spPr>
          <a:xfrm>
            <a:off x="3152751" y="2828016"/>
            <a:ext cx="4208843" cy="3737823"/>
          </a:xfrm>
          <a:prstGeom prst="roundRect">
            <a:avLst>
              <a:gd fmla="val 5985" name="adj"/>
            </a:avLst>
          </a:prstGeom>
          <a:blipFill rotWithShape="1">
            <a:blip r:embed="rId3">
              <a:alphaModFix/>
            </a:blip>
            <a:stretch>
              <a:fillRect b="0" l="0" r="0" t="0"/>
            </a:stretch>
          </a:blipFill>
          <a:ln cap="flat" cmpd="sng" w="25400">
            <a:solidFill>
              <a:srgbClr val="0051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l">
              <a:lnSpc>
                <a:spcPct val="22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604" name="Google Shape;604;p69"/>
          <p:cNvSpPr/>
          <p:nvPr/>
        </p:nvSpPr>
        <p:spPr>
          <a:xfrm>
            <a:off x="3792305" y="2828016"/>
            <a:ext cx="2886364" cy="370627"/>
          </a:xfrm>
          <a:prstGeom prst="rect">
            <a:avLst/>
          </a:prstGeom>
          <a:solidFill>
            <a:srgbClr val="005192"/>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US" sz="1600">
                <a:solidFill>
                  <a:srgbClr val="FFFF00"/>
                </a:solidFill>
                <a:latin typeface="Arial"/>
                <a:ea typeface="Arial"/>
                <a:cs typeface="Arial"/>
                <a:sym typeface="Arial"/>
              </a:rPr>
              <a:t>Sprint Planning Meeting</a:t>
            </a:r>
            <a:endParaRPr sz="1600">
              <a:solidFill>
                <a:srgbClr val="FFFF00"/>
              </a:solidFill>
              <a:latin typeface="Arial"/>
              <a:ea typeface="Arial"/>
              <a:cs typeface="Arial"/>
              <a:sym typeface="Arial"/>
            </a:endParaRPr>
          </a:p>
        </p:txBody>
      </p:sp>
      <p:grpSp>
        <p:nvGrpSpPr>
          <p:cNvPr id="605" name="Google Shape;605;p69"/>
          <p:cNvGrpSpPr/>
          <p:nvPr/>
        </p:nvGrpSpPr>
        <p:grpSpPr>
          <a:xfrm>
            <a:off x="3227594" y="3292078"/>
            <a:ext cx="3851985" cy="1255456"/>
            <a:chOff x="-1" y="-155024"/>
            <a:chExt cx="4660901" cy="2021925"/>
          </a:xfrm>
        </p:grpSpPr>
        <p:sp>
          <p:nvSpPr>
            <p:cNvPr id="606" name="Google Shape;606;p69"/>
            <p:cNvSpPr/>
            <p:nvPr/>
          </p:nvSpPr>
          <p:spPr>
            <a:xfrm>
              <a:off x="0" y="0"/>
              <a:ext cx="4660900" cy="1866901"/>
            </a:xfrm>
            <a:prstGeom prst="roundRect">
              <a:avLst>
                <a:gd fmla="val 16327" name="adj"/>
              </a:avLst>
            </a:prstGeom>
            <a:blipFill rotWithShape="1">
              <a:blip r:embed="rId4">
                <a:alphaModFix/>
              </a:blip>
              <a:tile algn="tl" flip="none" tx="0" sx="100000" ty="0" sy="100000"/>
            </a:blipFill>
            <a:ln cap="flat" cmpd="sng" w="25400">
              <a:solidFill>
                <a:srgbClr val="10612B"/>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l">
                <a:lnSpc>
                  <a:spcPct val="22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607" name="Google Shape;607;p69"/>
            <p:cNvSpPr/>
            <p:nvPr/>
          </p:nvSpPr>
          <p:spPr>
            <a:xfrm>
              <a:off x="482599" y="0"/>
              <a:ext cx="2273301" cy="457201"/>
            </a:xfrm>
            <a:prstGeom prst="rect">
              <a:avLst/>
            </a:pr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08" name="Google Shape;608;p69"/>
            <p:cNvSpPr/>
            <p:nvPr/>
          </p:nvSpPr>
          <p:spPr>
            <a:xfrm rot="10800000">
              <a:off x="2628900" y="0"/>
              <a:ext cx="495301" cy="457201"/>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09" name="Google Shape;609;p69"/>
            <p:cNvSpPr/>
            <p:nvPr/>
          </p:nvSpPr>
          <p:spPr>
            <a:xfrm>
              <a:off x="-1" y="0"/>
              <a:ext cx="495301" cy="457201"/>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10" name="Google Shape;610;p69"/>
            <p:cNvSpPr txBox="1"/>
            <p:nvPr/>
          </p:nvSpPr>
          <p:spPr>
            <a:xfrm>
              <a:off x="165583" y="-155024"/>
              <a:ext cx="2552701" cy="515476"/>
            </a:xfrm>
            <a:prstGeom prst="rect">
              <a:avLst/>
            </a:prstGeom>
            <a:noFill/>
            <a:ln>
              <a:noFill/>
            </a:ln>
          </p:spPr>
          <p:txBody>
            <a:bodyPr anchorCtr="0" anchor="t" bIns="50800" lIns="50800" spcFirstLastPara="1" rIns="50800" wrap="square" tIns="50800">
              <a:spAutoFit/>
            </a:bodyPr>
            <a:lstStyle/>
            <a:p>
              <a:pPr indent="0" lvl="0" marL="0" marR="0" rtl="0" algn="l">
                <a:lnSpc>
                  <a:spcPct val="175000"/>
                </a:lnSpc>
                <a:spcBef>
                  <a:spcPts val="0"/>
                </a:spcBef>
                <a:spcAft>
                  <a:spcPts val="0"/>
                </a:spcAft>
                <a:buNone/>
              </a:pPr>
              <a:r>
                <a:rPr lang="en-US" sz="1600">
                  <a:solidFill>
                    <a:srgbClr val="FFFFFF"/>
                  </a:solidFill>
                  <a:latin typeface="Calibri"/>
                  <a:ea typeface="Calibri"/>
                  <a:cs typeface="Calibri"/>
                  <a:sym typeface="Calibri"/>
                </a:rPr>
                <a:t>Sprint prioritization</a:t>
              </a:r>
              <a:endParaRPr/>
            </a:p>
          </p:txBody>
        </p:sp>
        <p:sp>
          <p:nvSpPr>
            <p:cNvPr id="611" name="Google Shape;611;p69"/>
            <p:cNvSpPr txBox="1"/>
            <p:nvPr/>
          </p:nvSpPr>
          <p:spPr>
            <a:xfrm>
              <a:off x="63982" y="533400"/>
              <a:ext cx="4318002" cy="941809"/>
            </a:xfrm>
            <a:prstGeom prst="rect">
              <a:avLst/>
            </a:prstGeom>
            <a:noFill/>
            <a:ln>
              <a:noFill/>
            </a:ln>
          </p:spPr>
          <p:txBody>
            <a:bodyPr anchorCtr="0" anchor="t" bIns="50800" lIns="50800" spcFirstLastPara="1" rIns="50800" wrap="square" tIns="50800">
              <a:spAutoFit/>
            </a:bodyPr>
            <a:lstStyle/>
            <a:p>
              <a:pPr indent="-228600" lvl="0" marL="228600" marR="0" rtl="0" algn="l">
                <a:lnSpc>
                  <a:spcPct val="175000"/>
                </a:lnSpc>
                <a:spcBef>
                  <a:spcPts val="0"/>
                </a:spcBef>
                <a:spcAft>
                  <a:spcPts val="0"/>
                </a:spcAft>
                <a:buClr>
                  <a:srgbClr val="FFFFFF"/>
                </a:buClr>
                <a:buSzPts val="2000"/>
                <a:buFont typeface="Calibri"/>
                <a:buChar char="•"/>
              </a:pPr>
              <a:r>
                <a:rPr lang="en-US" sz="1600">
                  <a:solidFill>
                    <a:srgbClr val="FFFFFF"/>
                  </a:solidFill>
                  <a:latin typeface="Calibri"/>
                  <a:ea typeface="Calibri"/>
                  <a:cs typeface="Calibri"/>
                  <a:sym typeface="Calibri"/>
                </a:rPr>
                <a:t>Analyze and evaluate product backlog</a:t>
              </a:r>
              <a:endParaRPr/>
            </a:p>
            <a:p>
              <a:pPr indent="-228600" lvl="0" marL="228600" marR="0" rtl="0" algn="l">
                <a:lnSpc>
                  <a:spcPct val="175000"/>
                </a:lnSpc>
                <a:spcBef>
                  <a:spcPts val="0"/>
                </a:spcBef>
                <a:spcAft>
                  <a:spcPts val="0"/>
                </a:spcAft>
                <a:buClr>
                  <a:srgbClr val="FFFFFF"/>
                </a:buClr>
                <a:buSzPts val="2000"/>
                <a:buFont typeface="Calibri"/>
                <a:buChar char="•"/>
              </a:pPr>
              <a:r>
                <a:rPr lang="en-US" sz="1600">
                  <a:solidFill>
                    <a:srgbClr val="FFFFFF"/>
                  </a:solidFill>
                  <a:latin typeface="Calibri"/>
                  <a:ea typeface="Calibri"/>
                  <a:cs typeface="Calibri"/>
                  <a:sym typeface="Calibri"/>
                </a:rPr>
                <a:t>Select sprint goal</a:t>
              </a:r>
              <a:endParaRPr/>
            </a:p>
          </p:txBody>
        </p:sp>
      </p:grpSp>
      <p:grpSp>
        <p:nvGrpSpPr>
          <p:cNvPr id="612" name="Google Shape;612;p69"/>
          <p:cNvGrpSpPr/>
          <p:nvPr/>
        </p:nvGrpSpPr>
        <p:grpSpPr>
          <a:xfrm>
            <a:off x="3239228" y="4524209"/>
            <a:ext cx="3883330" cy="1941919"/>
            <a:chOff x="-37929" y="-193780"/>
            <a:chExt cx="4698829" cy="3127481"/>
          </a:xfrm>
        </p:grpSpPr>
        <p:sp>
          <p:nvSpPr>
            <p:cNvPr id="613" name="Google Shape;613;p69"/>
            <p:cNvSpPr/>
            <p:nvPr/>
          </p:nvSpPr>
          <p:spPr>
            <a:xfrm>
              <a:off x="0" y="0"/>
              <a:ext cx="4660900" cy="2933701"/>
            </a:xfrm>
            <a:prstGeom prst="roundRect">
              <a:avLst>
                <a:gd fmla="val 10390" name="adj"/>
              </a:avLst>
            </a:prstGeom>
            <a:blipFill rotWithShape="1">
              <a:blip r:embed="rId4">
                <a:alphaModFix/>
              </a:blip>
              <a:tile algn="tl" flip="none" tx="0" sx="100000" ty="0" sy="100000"/>
            </a:blipFill>
            <a:ln cap="flat" cmpd="sng" w="25400">
              <a:solidFill>
                <a:srgbClr val="10612B"/>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l">
                <a:lnSpc>
                  <a:spcPct val="22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614" name="Google Shape;614;p69"/>
            <p:cNvSpPr/>
            <p:nvPr/>
          </p:nvSpPr>
          <p:spPr>
            <a:xfrm>
              <a:off x="482599" y="0"/>
              <a:ext cx="2273301" cy="457201"/>
            </a:xfrm>
            <a:prstGeom prst="rect">
              <a:avLst/>
            </a:pr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15" name="Google Shape;615;p69"/>
            <p:cNvSpPr/>
            <p:nvPr/>
          </p:nvSpPr>
          <p:spPr>
            <a:xfrm rot="10800000">
              <a:off x="2628900" y="0"/>
              <a:ext cx="495301" cy="457201"/>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16" name="Google Shape;616;p69"/>
            <p:cNvSpPr/>
            <p:nvPr/>
          </p:nvSpPr>
          <p:spPr>
            <a:xfrm>
              <a:off x="-1" y="0"/>
              <a:ext cx="495301" cy="457201"/>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17" name="Google Shape;617;p69"/>
            <p:cNvSpPr txBox="1"/>
            <p:nvPr/>
          </p:nvSpPr>
          <p:spPr>
            <a:xfrm>
              <a:off x="165583" y="-193780"/>
              <a:ext cx="2552701" cy="515478"/>
            </a:xfrm>
            <a:prstGeom prst="rect">
              <a:avLst/>
            </a:prstGeom>
            <a:noFill/>
            <a:ln>
              <a:noFill/>
            </a:ln>
          </p:spPr>
          <p:txBody>
            <a:bodyPr anchorCtr="0" anchor="t" bIns="50800" lIns="50800" spcFirstLastPara="1" rIns="50800" wrap="square" tIns="50800">
              <a:spAutoFit/>
            </a:bodyPr>
            <a:lstStyle/>
            <a:p>
              <a:pPr indent="0" lvl="0" marL="0" marR="0" rtl="0" algn="l">
                <a:lnSpc>
                  <a:spcPct val="175000"/>
                </a:lnSpc>
                <a:spcBef>
                  <a:spcPts val="0"/>
                </a:spcBef>
                <a:spcAft>
                  <a:spcPts val="0"/>
                </a:spcAft>
                <a:buNone/>
              </a:pPr>
              <a:r>
                <a:rPr lang="en-US" sz="1600">
                  <a:solidFill>
                    <a:srgbClr val="FFFFFF"/>
                  </a:solidFill>
                  <a:latin typeface="Calibri"/>
                  <a:ea typeface="Calibri"/>
                  <a:cs typeface="Calibri"/>
                  <a:sym typeface="Calibri"/>
                </a:rPr>
                <a:t>Sprint planning</a:t>
              </a:r>
              <a:endParaRPr/>
            </a:p>
          </p:txBody>
        </p:sp>
        <p:sp>
          <p:nvSpPr>
            <p:cNvPr id="618" name="Google Shape;618;p69"/>
            <p:cNvSpPr txBox="1"/>
            <p:nvPr/>
          </p:nvSpPr>
          <p:spPr>
            <a:xfrm>
              <a:off x="-37929" y="533399"/>
              <a:ext cx="4596916" cy="2147935"/>
            </a:xfrm>
            <a:prstGeom prst="rect">
              <a:avLst/>
            </a:prstGeom>
            <a:noFill/>
            <a:ln>
              <a:noFill/>
            </a:ln>
          </p:spPr>
          <p:txBody>
            <a:bodyPr anchorCtr="0" anchor="t" bIns="50800" lIns="50800" spcFirstLastPara="1" rIns="50800" wrap="square" tIns="50800">
              <a:spAutoFit/>
            </a:bodyPr>
            <a:lstStyle/>
            <a:p>
              <a:pPr indent="-228600" lvl="0" marL="228600" marR="0" rtl="0" algn="l">
                <a:spcBef>
                  <a:spcPts val="0"/>
                </a:spcBef>
                <a:spcAft>
                  <a:spcPts val="0"/>
                </a:spcAft>
                <a:buClr>
                  <a:srgbClr val="FFFFFF"/>
                </a:buClr>
                <a:buSzPts val="2000"/>
                <a:buFont typeface="Calibri"/>
                <a:buChar char="•"/>
              </a:pPr>
              <a:r>
                <a:rPr lang="en-US" sz="1600">
                  <a:solidFill>
                    <a:srgbClr val="FFFFFF"/>
                  </a:solidFill>
                  <a:latin typeface="Calibri"/>
                  <a:ea typeface="Calibri"/>
                  <a:cs typeface="Calibri"/>
                  <a:sym typeface="Calibri"/>
                </a:rPr>
                <a:t>Decide how to achieve sprint goal (design)</a:t>
              </a:r>
              <a:endParaRPr/>
            </a:p>
            <a:p>
              <a:pPr indent="-228600" lvl="0" marL="228600" marR="0" rtl="0" algn="l">
                <a:spcBef>
                  <a:spcPts val="0"/>
                </a:spcBef>
                <a:spcAft>
                  <a:spcPts val="0"/>
                </a:spcAft>
                <a:buClr>
                  <a:srgbClr val="FFFFFF"/>
                </a:buClr>
                <a:buSzPts val="2000"/>
                <a:buFont typeface="Calibri"/>
                <a:buChar char="•"/>
              </a:pPr>
              <a:r>
                <a:rPr lang="en-US" sz="1600">
                  <a:solidFill>
                    <a:srgbClr val="FFFFFF"/>
                  </a:solidFill>
                  <a:latin typeface="Calibri"/>
                  <a:ea typeface="Calibri"/>
                  <a:cs typeface="Calibri"/>
                  <a:sym typeface="Calibri"/>
                </a:rPr>
                <a:t>Create sprint backlog (tasks) from product backlog items (user stories / features)</a:t>
              </a:r>
              <a:endParaRPr/>
            </a:p>
            <a:p>
              <a:pPr indent="-228600" lvl="0" marL="228600" marR="0" rtl="0" algn="l">
                <a:spcBef>
                  <a:spcPts val="0"/>
                </a:spcBef>
                <a:spcAft>
                  <a:spcPts val="0"/>
                </a:spcAft>
                <a:buClr>
                  <a:srgbClr val="FFFFFF"/>
                </a:buClr>
                <a:buSzPts val="2000"/>
                <a:buFont typeface="Calibri"/>
                <a:buChar char="•"/>
              </a:pPr>
              <a:r>
                <a:rPr lang="en-US" sz="1600">
                  <a:solidFill>
                    <a:srgbClr val="FFFFFF"/>
                  </a:solidFill>
                  <a:latin typeface="Calibri"/>
                  <a:ea typeface="Calibri"/>
                  <a:cs typeface="Calibri"/>
                  <a:sym typeface="Calibri"/>
                </a:rPr>
                <a:t>Estimate sprint backlog in hours</a:t>
              </a:r>
              <a:endParaRPr/>
            </a:p>
          </p:txBody>
        </p:sp>
      </p:grpSp>
      <p:grpSp>
        <p:nvGrpSpPr>
          <p:cNvPr id="619" name="Google Shape;619;p69"/>
          <p:cNvGrpSpPr/>
          <p:nvPr/>
        </p:nvGrpSpPr>
        <p:grpSpPr>
          <a:xfrm>
            <a:off x="7361594" y="2869006"/>
            <a:ext cx="2088680" cy="717599"/>
            <a:chOff x="0" y="0"/>
            <a:chExt cx="2527301" cy="1155700"/>
          </a:xfrm>
        </p:grpSpPr>
        <p:cxnSp>
          <p:nvCxnSpPr>
            <p:cNvPr id="620" name="Google Shape;620;p69"/>
            <p:cNvCxnSpPr/>
            <p:nvPr/>
          </p:nvCxnSpPr>
          <p:spPr>
            <a:xfrm rot="10800000">
              <a:off x="0" y="577416"/>
              <a:ext cx="825605" cy="2"/>
            </a:xfrm>
            <a:prstGeom prst="straightConnector1">
              <a:avLst/>
            </a:prstGeom>
            <a:noFill/>
            <a:ln cap="flat" cmpd="sng" w="38100">
              <a:solidFill>
                <a:srgbClr val="000000"/>
              </a:solidFill>
              <a:prstDash val="solid"/>
              <a:miter lim="400000"/>
              <a:headEnd len="med" w="med" type="triangle"/>
              <a:tailEnd len="sm" w="sm" type="none"/>
            </a:ln>
          </p:spPr>
        </p:cxnSp>
        <p:grpSp>
          <p:nvGrpSpPr>
            <p:cNvPr id="621" name="Google Shape;621;p69"/>
            <p:cNvGrpSpPr/>
            <p:nvPr/>
          </p:nvGrpSpPr>
          <p:grpSpPr>
            <a:xfrm>
              <a:off x="838200" y="0"/>
              <a:ext cx="1689101" cy="1155700"/>
              <a:chOff x="0" y="0"/>
              <a:chExt cx="1689100" cy="1155700"/>
            </a:xfrm>
          </p:grpSpPr>
          <p:sp>
            <p:nvSpPr>
              <p:cNvPr id="622" name="Google Shape;622;p69"/>
              <p:cNvSpPr/>
              <p:nvPr/>
            </p:nvSpPr>
            <p:spPr>
              <a:xfrm>
                <a:off x="0" y="0"/>
                <a:ext cx="1689100" cy="1155700"/>
              </a:xfrm>
              <a:prstGeom prst="roundRect">
                <a:avLst>
                  <a:gd fmla="val 26374" name="adj"/>
                </a:avLst>
              </a:prstGeom>
              <a:blipFill rotWithShape="1">
                <a:blip r:embed="rId5">
                  <a:alphaModFix/>
                </a:blip>
                <a:tile algn="tl" flip="none" tx="0" sx="100000" ty="0" sy="100000"/>
              </a:blipFill>
              <a:ln cap="flat" cmpd="sng" w="25400">
                <a:solidFill>
                  <a:srgbClr val="921100"/>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623" name="Google Shape;623;p69"/>
              <p:cNvSpPr txBox="1"/>
              <p:nvPr/>
            </p:nvSpPr>
            <p:spPr>
              <a:xfrm>
                <a:off x="89274" y="119350"/>
                <a:ext cx="1510553" cy="917004"/>
              </a:xfrm>
              <a:prstGeom prst="rect">
                <a:avLst/>
              </a:prstGeom>
              <a:noFill/>
              <a:ln>
                <a:noFill/>
              </a:ln>
            </p:spPr>
            <p:txBody>
              <a:bodyPr anchorCtr="0" anchor="ctr" bIns="38100" lIns="38100" spcFirstLastPara="1" rIns="38100" wrap="square" tIns="38100">
                <a:spAutoFit/>
              </a:bodyPr>
              <a:lstStyle/>
              <a:p>
                <a:pPr indent="0" lvl="0" marL="0" marR="0" rtl="0" algn="ctr">
                  <a:spcBef>
                    <a:spcPts val="0"/>
                  </a:spcBef>
                  <a:spcAft>
                    <a:spcPts val="0"/>
                  </a:spcAft>
                  <a:buNone/>
                </a:pPr>
                <a:r>
                  <a:rPr lang="en-US" sz="1600">
                    <a:solidFill>
                      <a:srgbClr val="EBF3FF"/>
                    </a:solidFill>
                    <a:latin typeface="Calibri"/>
                    <a:ea typeface="Calibri"/>
                    <a:cs typeface="Calibri"/>
                    <a:sym typeface="Calibri"/>
                  </a:rPr>
                  <a:t>Sprint</a:t>
                </a:r>
                <a:endParaRPr/>
              </a:p>
              <a:p>
                <a:pPr indent="0" lvl="0" marL="0" marR="0" rtl="0" algn="ctr">
                  <a:spcBef>
                    <a:spcPts val="0"/>
                  </a:spcBef>
                  <a:spcAft>
                    <a:spcPts val="0"/>
                  </a:spcAft>
                  <a:buNone/>
                </a:pPr>
                <a:r>
                  <a:rPr lang="en-US" sz="1600">
                    <a:solidFill>
                      <a:srgbClr val="EBF3FF"/>
                    </a:solidFill>
                    <a:latin typeface="Calibri"/>
                    <a:ea typeface="Calibri"/>
                    <a:cs typeface="Calibri"/>
                    <a:sym typeface="Calibri"/>
                  </a:rPr>
                  <a:t>goal</a:t>
                </a:r>
                <a:endParaRPr/>
              </a:p>
            </p:txBody>
          </p:sp>
        </p:grpSp>
      </p:grpSp>
      <p:cxnSp>
        <p:nvCxnSpPr>
          <p:cNvPr id="624" name="Google Shape;624;p69"/>
          <p:cNvCxnSpPr/>
          <p:nvPr/>
        </p:nvCxnSpPr>
        <p:spPr>
          <a:xfrm rot="10800000">
            <a:off x="2612177" y="3205548"/>
            <a:ext cx="540574" cy="2"/>
          </a:xfrm>
          <a:prstGeom prst="straightConnector1">
            <a:avLst/>
          </a:prstGeom>
          <a:noFill/>
          <a:ln cap="flat" cmpd="sng" w="38100">
            <a:solidFill>
              <a:srgbClr val="000000"/>
            </a:solidFill>
            <a:prstDash val="solid"/>
            <a:miter lim="400000"/>
            <a:headEnd len="med" w="med" type="triangle"/>
            <a:tailEnd len="sm" w="sm" type="none"/>
          </a:ln>
        </p:spPr>
      </p:cxnSp>
      <p:grpSp>
        <p:nvGrpSpPr>
          <p:cNvPr id="625" name="Google Shape;625;p69"/>
          <p:cNvGrpSpPr/>
          <p:nvPr/>
        </p:nvGrpSpPr>
        <p:grpSpPr>
          <a:xfrm>
            <a:off x="7361594" y="5310052"/>
            <a:ext cx="2088680" cy="717599"/>
            <a:chOff x="0" y="0"/>
            <a:chExt cx="2527301" cy="1155700"/>
          </a:xfrm>
        </p:grpSpPr>
        <p:grpSp>
          <p:nvGrpSpPr>
            <p:cNvPr id="626" name="Google Shape;626;p69"/>
            <p:cNvGrpSpPr/>
            <p:nvPr/>
          </p:nvGrpSpPr>
          <p:grpSpPr>
            <a:xfrm>
              <a:off x="838200" y="0"/>
              <a:ext cx="1689101" cy="1155700"/>
              <a:chOff x="0" y="0"/>
              <a:chExt cx="1689100" cy="1155700"/>
            </a:xfrm>
          </p:grpSpPr>
          <p:sp>
            <p:nvSpPr>
              <p:cNvPr id="627" name="Google Shape;627;p69"/>
              <p:cNvSpPr/>
              <p:nvPr/>
            </p:nvSpPr>
            <p:spPr>
              <a:xfrm>
                <a:off x="0" y="0"/>
                <a:ext cx="1689100" cy="1155700"/>
              </a:xfrm>
              <a:prstGeom prst="roundRect">
                <a:avLst>
                  <a:gd fmla="val 26374" name="adj"/>
                </a:avLst>
              </a:prstGeom>
              <a:blipFill rotWithShape="1">
                <a:blip r:embed="rId5">
                  <a:alphaModFix/>
                </a:blip>
                <a:tile algn="tl" flip="none" tx="0" sx="100000" ty="0" sy="100000"/>
              </a:blipFill>
              <a:ln cap="flat" cmpd="sng" w="25400">
                <a:solidFill>
                  <a:srgbClr val="921100"/>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628" name="Google Shape;628;p69"/>
              <p:cNvSpPr txBox="1"/>
              <p:nvPr/>
            </p:nvSpPr>
            <p:spPr>
              <a:xfrm>
                <a:off x="89274" y="119350"/>
                <a:ext cx="1510553" cy="917004"/>
              </a:xfrm>
              <a:prstGeom prst="rect">
                <a:avLst/>
              </a:prstGeom>
              <a:noFill/>
              <a:ln>
                <a:noFill/>
              </a:ln>
            </p:spPr>
            <p:txBody>
              <a:bodyPr anchorCtr="0" anchor="ctr" bIns="38100" lIns="38100" spcFirstLastPara="1" rIns="38100" wrap="square" tIns="38100">
                <a:spAutoFit/>
              </a:bodyPr>
              <a:lstStyle/>
              <a:p>
                <a:pPr indent="0" lvl="0" marL="0" marR="0" rtl="0" algn="ctr">
                  <a:spcBef>
                    <a:spcPts val="0"/>
                  </a:spcBef>
                  <a:spcAft>
                    <a:spcPts val="0"/>
                  </a:spcAft>
                  <a:buNone/>
                </a:pPr>
                <a:r>
                  <a:rPr lang="en-US" sz="1600">
                    <a:solidFill>
                      <a:srgbClr val="EBF3FF"/>
                    </a:solidFill>
                    <a:latin typeface="Calibri"/>
                    <a:ea typeface="Calibri"/>
                    <a:cs typeface="Calibri"/>
                    <a:sym typeface="Calibri"/>
                  </a:rPr>
                  <a:t>Sprint</a:t>
                </a:r>
                <a:endParaRPr/>
              </a:p>
              <a:p>
                <a:pPr indent="0" lvl="0" marL="0" marR="0" rtl="0" algn="ctr">
                  <a:spcBef>
                    <a:spcPts val="0"/>
                  </a:spcBef>
                  <a:spcAft>
                    <a:spcPts val="0"/>
                  </a:spcAft>
                  <a:buNone/>
                </a:pPr>
                <a:r>
                  <a:rPr lang="en-US" sz="1600">
                    <a:solidFill>
                      <a:srgbClr val="EBF3FF"/>
                    </a:solidFill>
                    <a:latin typeface="Calibri"/>
                    <a:ea typeface="Calibri"/>
                    <a:cs typeface="Calibri"/>
                    <a:sym typeface="Calibri"/>
                  </a:rPr>
                  <a:t>backlog</a:t>
                </a:r>
                <a:endParaRPr/>
              </a:p>
            </p:txBody>
          </p:sp>
        </p:grpSp>
        <p:cxnSp>
          <p:nvCxnSpPr>
            <p:cNvPr id="629" name="Google Shape;629;p69"/>
            <p:cNvCxnSpPr/>
            <p:nvPr/>
          </p:nvCxnSpPr>
          <p:spPr>
            <a:xfrm rot="10800000">
              <a:off x="0" y="577416"/>
              <a:ext cx="825605" cy="2"/>
            </a:xfrm>
            <a:prstGeom prst="straightConnector1">
              <a:avLst/>
            </a:prstGeom>
            <a:noFill/>
            <a:ln cap="flat" cmpd="sng" w="38100">
              <a:solidFill>
                <a:srgbClr val="000000"/>
              </a:solidFill>
              <a:prstDash val="solid"/>
              <a:miter lim="400000"/>
              <a:headEnd len="med" w="med" type="triangle"/>
              <a:tailEnd len="sm" w="sm" type="none"/>
            </a:ln>
          </p:spPr>
        </p:cxnSp>
      </p:grpSp>
      <p:grpSp>
        <p:nvGrpSpPr>
          <p:cNvPr id="630" name="Google Shape;630;p69"/>
          <p:cNvGrpSpPr/>
          <p:nvPr/>
        </p:nvGrpSpPr>
        <p:grpSpPr>
          <a:xfrm>
            <a:off x="1340960" y="6054990"/>
            <a:ext cx="1259505" cy="630855"/>
            <a:chOff x="0" y="0"/>
            <a:chExt cx="1524000" cy="1016000"/>
          </a:xfrm>
        </p:grpSpPr>
        <p:sp>
          <p:nvSpPr>
            <p:cNvPr id="631" name="Google Shape;631;p69"/>
            <p:cNvSpPr/>
            <p:nvPr/>
          </p:nvSpPr>
          <p:spPr>
            <a:xfrm>
              <a:off x="0" y="0"/>
              <a:ext cx="1524000" cy="1016000"/>
            </a:xfrm>
            <a:prstGeom prst="roundRect">
              <a:avLst>
                <a:gd fmla="val 30000" name="adj"/>
              </a:avLst>
            </a:prstGeom>
            <a:blipFill rotWithShape="1">
              <a:blip r:embed="rId6">
                <a:alphaModFix/>
              </a:blip>
              <a:tile algn="tl" flip="none" tx="0" sx="100000" ty="0" sy="100000"/>
            </a:blipFill>
            <a:ln cap="flat" cmpd="sng" w="25400">
              <a:solidFill>
                <a:srgbClr val="7922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32" name="Google Shape;632;p69"/>
            <p:cNvSpPr txBox="1"/>
            <p:nvPr/>
          </p:nvSpPr>
          <p:spPr>
            <a:xfrm>
              <a:off x="89273" y="272552"/>
              <a:ext cx="1345456" cy="470895"/>
            </a:xfrm>
            <a:prstGeom prst="rect">
              <a:avLst/>
            </a:prstGeom>
            <a:noFill/>
            <a:ln>
              <a:noFill/>
            </a:ln>
          </p:spPr>
          <p:txBody>
            <a:bodyPr anchorCtr="0" anchor="ctr" bIns="38100" lIns="38100" spcFirstLastPara="1" rIns="38100" wrap="square" tIns="38100">
              <a:spAutoFit/>
            </a:bodyPr>
            <a:lstStyle/>
            <a:p>
              <a:pPr indent="0" lvl="0" marL="0" marR="0" rtl="0" algn="ctr">
                <a:lnSpc>
                  <a:spcPct val="100000"/>
                </a:lnSpc>
                <a:spcBef>
                  <a:spcPts val="0"/>
                </a:spcBef>
                <a:spcAft>
                  <a:spcPts val="0"/>
                </a:spcAft>
                <a:buNone/>
              </a:pPr>
              <a:r>
                <a:rPr lang="en-US" sz="1400">
                  <a:solidFill>
                    <a:srgbClr val="EBF3FF"/>
                  </a:solidFill>
                  <a:latin typeface="Calibri"/>
                  <a:ea typeface="Calibri"/>
                  <a:cs typeface="Calibri"/>
                  <a:sym typeface="Calibri"/>
                </a:rPr>
                <a:t>Technology</a:t>
              </a:r>
              <a:endParaRPr/>
            </a:p>
          </p:txBody>
        </p:sp>
      </p:grpSp>
      <p:cxnSp>
        <p:nvCxnSpPr>
          <p:cNvPr id="633" name="Google Shape;633;p69"/>
          <p:cNvCxnSpPr/>
          <p:nvPr/>
        </p:nvCxnSpPr>
        <p:spPr>
          <a:xfrm rot="10800000">
            <a:off x="2612177" y="3984254"/>
            <a:ext cx="540574" cy="79"/>
          </a:xfrm>
          <a:prstGeom prst="straightConnector1">
            <a:avLst/>
          </a:prstGeom>
          <a:noFill/>
          <a:ln cap="flat" cmpd="sng" w="38100">
            <a:solidFill>
              <a:srgbClr val="000000"/>
            </a:solidFill>
            <a:prstDash val="solid"/>
            <a:miter lim="400000"/>
            <a:headEnd len="med" w="med" type="triangle"/>
            <a:tailEnd len="sm" w="sm" type="none"/>
          </a:ln>
        </p:spPr>
      </p:cxnSp>
      <p:cxnSp>
        <p:nvCxnSpPr>
          <p:cNvPr id="634" name="Google Shape;634;p69"/>
          <p:cNvCxnSpPr/>
          <p:nvPr/>
        </p:nvCxnSpPr>
        <p:spPr>
          <a:xfrm rot="10800000">
            <a:off x="2612177" y="4792973"/>
            <a:ext cx="540574" cy="79"/>
          </a:xfrm>
          <a:prstGeom prst="straightConnector1">
            <a:avLst/>
          </a:prstGeom>
          <a:noFill/>
          <a:ln cap="flat" cmpd="sng" w="38100">
            <a:solidFill>
              <a:srgbClr val="000000"/>
            </a:solidFill>
            <a:prstDash val="solid"/>
            <a:miter lim="400000"/>
            <a:headEnd len="med" w="med" type="triangle"/>
            <a:tailEnd len="sm" w="sm" type="none"/>
          </a:ln>
        </p:spPr>
      </p:cxnSp>
      <p:cxnSp>
        <p:nvCxnSpPr>
          <p:cNvPr id="635" name="Google Shape;635;p69"/>
          <p:cNvCxnSpPr/>
          <p:nvPr/>
        </p:nvCxnSpPr>
        <p:spPr>
          <a:xfrm rot="10800000">
            <a:off x="2612177" y="5578287"/>
            <a:ext cx="540574" cy="79"/>
          </a:xfrm>
          <a:prstGeom prst="straightConnector1">
            <a:avLst/>
          </a:prstGeom>
          <a:noFill/>
          <a:ln cap="flat" cmpd="sng" w="38100">
            <a:solidFill>
              <a:srgbClr val="000000"/>
            </a:solidFill>
            <a:prstDash val="solid"/>
            <a:miter lim="400000"/>
            <a:headEnd len="med" w="med" type="triangle"/>
            <a:tailEnd len="sm" w="sm" type="none"/>
          </a:ln>
        </p:spPr>
      </p:cxnSp>
      <p:cxnSp>
        <p:nvCxnSpPr>
          <p:cNvPr id="636" name="Google Shape;636;p69"/>
          <p:cNvCxnSpPr/>
          <p:nvPr/>
        </p:nvCxnSpPr>
        <p:spPr>
          <a:xfrm rot="10800000">
            <a:off x="2612177" y="6368644"/>
            <a:ext cx="540574" cy="79"/>
          </a:xfrm>
          <a:prstGeom prst="straightConnector1">
            <a:avLst/>
          </a:prstGeom>
          <a:noFill/>
          <a:ln cap="flat" cmpd="sng" w="38100">
            <a:solidFill>
              <a:srgbClr val="000000"/>
            </a:solidFill>
            <a:prstDash val="solid"/>
            <a:miter lim="400000"/>
            <a:headEnd len="med" w="med" type="triangle"/>
            <a:tailEnd len="sm" w="sm" type="none"/>
          </a:ln>
        </p:spPr>
      </p:cxnSp>
      <p:grpSp>
        <p:nvGrpSpPr>
          <p:cNvPr id="637" name="Google Shape;637;p69"/>
          <p:cNvGrpSpPr/>
          <p:nvPr/>
        </p:nvGrpSpPr>
        <p:grpSpPr>
          <a:xfrm>
            <a:off x="1343117" y="4472989"/>
            <a:ext cx="1259505" cy="630857"/>
            <a:chOff x="0" y="63063"/>
            <a:chExt cx="1524000" cy="1016001"/>
          </a:xfrm>
        </p:grpSpPr>
        <p:sp>
          <p:nvSpPr>
            <p:cNvPr id="638" name="Google Shape;638;p69"/>
            <p:cNvSpPr/>
            <p:nvPr/>
          </p:nvSpPr>
          <p:spPr>
            <a:xfrm>
              <a:off x="0" y="63063"/>
              <a:ext cx="1524000" cy="1016001"/>
            </a:xfrm>
            <a:prstGeom prst="roundRect">
              <a:avLst>
                <a:gd fmla="val 30000" name="adj"/>
              </a:avLst>
            </a:prstGeom>
            <a:blipFill rotWithShape="1">
              <a:blip r:embed="rId6">
                <a:alphaModFix/>
              </a:blip>
              <a:tile algn="tl" flip="none" tx="0" sx="100000" ty="0" sy="100000"/>
            </a:blipFill>
            <a:ln cap="flat" cmpd="sng" w="25400">
              <a:solidFill>
                <a:srgbClr val="7922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39" name="Google Shape;639;p69"/>
            <p:cNvSpPr txBox="1"/>
            <p:nvPr/>
          </p:nvSpPr>
          <p:spPr>
            <a:xfrm>
              <a:off x="89273" y="146615"/>
              <a:ext cx="1345456" cy="817867"/>
            </a:xfrm>
            <a:prstGeom prst="rect">
              <a:avLst/>
            </a:prstGeom>
            <a:noFill/>
            <a:ln>
              <a:noFill/>
            </a:ln>
          </p:spPr>
          <p:txBody>
            <a:bodyPr anchorCtr="0" anchor="ctr" bIns="38100" lIns="38100" spcFirstLastPara="1" rIns="38100" wrap="square" tIns="38100">
              <a:spAutoFit/>
            </a:bodyPr>
            <a:lstStyle/>
            <a:p>
              <a:pPr indent="0" lvl="0" marL="0" marR="0" rtl="0" algn="ctr">
                <a:lnSpc>
                  <a:spcPct val="100000"/>
                </a:lnSpc>
                <a:spcBef>
                  <a:spcPts val="0"/>
                </a:spcBef>
                <a:spcAft>
                  <a:spcPts val="0"/>
                </a:spcAft>
                <a:buNone/>
              </a:pPr>
              <a:r>
                <a:rPr lang="en-US" sz="1400">
                  <a:solidFill>
                    <a:srgbClr val="EBF3FF"/>
                  </a:solidFill>
                  <a:latin typeface="Calibri"/>
                  <a:ea typeface="Calibri"/>
                  <a:cs typeface="Calibri"/>
                  <a:sym typeface="Calibri"/>
                </a:rPr>
                <a:t>Business conditions</a:t>
              </a:r>
              <a:endParaRPr/>
            </a:p>
          </p:txBody>
        </p:sp>
      </p:grpSp>
      <p:grpSp>
        <p:nvGrpSpPr>
          <p:cNvPr id="640" name="Google Shape;640;p69"/>
          <p:cNvGrpSpPr/>
          <p:nvPr/>
        </p:nvGrpSpPr>
        <p:grpSpPr>
          <a:xfrm>
            <a:off x="1343117" y="2872558"/>
            <a:ext cx="1259505" cy="630855"/>
            <a:chOff x="0" y="0"/>
            <a:chExt cx="1524000" cy="1016000"/>
          </a:xfrm>
        </p:grpSpPr>
        <p:sp>
          <p:nvSpPr>
            <p:cNvPr id="641" name="Google Shape;641;p69"/>
            <p:cNvSpPr/>
            <p:nvPr/>
          </p:nvSpPr>
          <p:spPr>
            <a:xfrm>
              <a:off x="0" y="0"/>
              <a:ext cx="1524000" cy="1016000"/>
            </a:xfrm>
            <a:prstGeom prst="roundRect">
              <a:avLst>
                <a:gd fmla="val 30000" name="adj"/>
              </a:avLst>
            </a:prstGeom>
            <a:blipFill rotWithShape="1">
              <a:blip r:embed="rId6">
                <a:alphaModFix/>
              </a:blip>
              <a:tile algn="tl" flip="none" tx="0" sx="100000" ty="0" sy="100000"/>
            </a:blipFill>
            <a:ln cap="flat" cmpd="sng" w="25400">
              <a:solidFill>
                <a:srgbClr val="7922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42" name="Google Shape;642;p69"/>
            <p:cNvSpPr txBox="1"/>
            <p:nvPr/>
          </p:nvSpPr>
          <p:spPr>
            <a:xfrm>
              <a:off x="89273" y="272552"/>
              <a:ext cx="1345456" cy="470895"/>
            </a:xfrm>
            <a:prstGeom prst="rect">
              <a:avLst/>
            </a:prstGeom>
            <a:noFill/>
            <a:ln>
              <a:noFill/>
            </a:ln>
          </p:spPr>
          <p:txBody>
            <a:bodyPr anchorCtr="0" anchor="ctr" bIns="38100" lIns="38100" spcFirstLastPara="1" rIns="38100" wrap="square" tIns="38100">
              <a:spAutoFit/>
            </a:bodyPr>
            <a:lstStyle/>
            <a:p>
              <a:pPr indent="0" lvl="0" marL="0" marR="0" rtl="0" algn="ctr">
                <a:lnSpc>
                  <a:spcPct val="100000"/>
                </a:lnSpc>
                <a:spcBef>
                  <a:spcPts val="0"/>
                </a:spcBef>
                <a:spcAft>
                  <a:spcPts val="0"/>
                </a:spcAft>
                <a:buNone/>
              </a:pPr>
              <a:r>
                <a:rPr lang="en-US" sz="1400">
                  <a:solidFill>
                    <a:srgbClr val="EBF3FF"/>
                  </a:solidFill>
                  <a:latin typeface="Calibri"/>
                  <a:ea typeface="Calibri"/>
                  <a:cs typeface="Calibri"/>
                  <a:sym typeface="Calibri"/>
                </a:rPr>
                <a:t>Team capacity</a:t>
              </a:r>
              <a:endParaRPr/>
            </a:p>
          </p:txBody>
        </p:sp>
      </p:grpSp>
      <p:grpSp>
        <p:nvGrpSpPr>
          <p:cNvPr id="643" name="Google Shape;643;p69"/>
          <p:cNvGrpSpPr/>
          <p:nvPr/>
        </p:nvGrpSpPr>
        <p:grpSpPr>
          <a:xfrm>
            <a:off x="1343117" y="3663736"/>
            <a:ext cx="1259505" cy="630855"/>
            <a:chOff x="0" y="0"/>
            <a:chExt cx="1524000" cy="1016000"/>
          </a:xfrm>
        </p:grpSpPr>
        <p:sp>
          <p:nvSpPr>
            <p:cNvPr id="644" name="Google Shape;644;p69"/>
            <p:cNvSpPr/>
            <p:nvPr/>
          </p:nvSpPr>
          <p:spPr>
            <a:xfrm>
              <a:off x="0" y="0"/>
              <a:ext cx="1524000" cy="1016000"/>
            </a:xfrm>
            <a:prstGeom prst="roundRect">
              <a:avLst>
                <a:gd fmla="val 30000" name="adj"/>
              </a:avLst>
            </a:prstGeom>
            <a:blipFill rotWithShape="1">
              <a:blip r:embed="rId6">
                <a:alphaModFix/>
              </a:blip>
              <a:tile algn="tl" flip="none" tx="0" sx="100000" ty="0" sy="100000"/>
            </a:blipFill>
            <a:ln cap="flat" cmpd="sng" w="25400">
              <a:solidFill>
                <a:srgbClr val="7922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45" name="Google Shape;645;p69"/>
            <p:cNvSpPr txBox="1"/>
            <p:nvPr/>
          </p:nvSpPr>
          <p:spPr>
            <a:xfrm>
              <a:off x="89273" y="99066"/>
              <a:ext cx="1345456" cy="817868"/>
            </a:xfrm>
            <a:prstGeom prst="rect">
              <a:avLst/>
            </a:prstGeom>
            <a:noFill/>
            <a:ln>
              <a:noFill/>
            </a:ln>
          </p:spPr>
          <p:txBody>
            <a:bodyPr anchorCtr="0" anchor="ctr" bIns="38100" lIns="38100" spcFirstLastPara="1" rIns="38100" wrap="square" tIns="38100">
              <a:spAutoFit/>
            </a:bodyPr>
            <a:lstStyle/>
            <a:p>
              <a:pPr indent="0" lvl="0" marL="0" marR="0" rtl="0" algn="ctr">
                <a:lnSpc>
                  <a:spcPct val="100000"/>
                </a:lnSpc>
                <a:spcBef>
                  <a:spcPts val="0"/>
                </a:spcBef>
                <a:spcAft>
                  <a:spcPts val="0"/>
                </a:spcAft>
                <a:buNone/>
              </a:pPr>
              <a:r>
                <a:rPr lang="en-US" sz="1400">
                  <a:solidFill>
                    <a:srgbClr val="EBF3FF"/>
                  </a:solidFill>
                  <a:latin typeface="Calibri"/>
                  <a:ea typeface="Calibri"/>
                  <a:cs typeface="Calibri"/>
                  <a:sym typeface="Calibri"/>
                </a:rPr>
                <a:t>Product backlog</a:t>
              </a:r>
              <a:endParaRPr/>
            </a:p>
          </p:txBody>
        </p:sp>
      </p:grpSp>
      <p:grpSp>
        <p:nvGrpSpPr>
          <p:cNvPr id="646" name="Google Shape;646;p69"/>
          <p:cNvGrpSpPr/>
          <p:nvPr/>
        </p:nvGrpSpPr>
        <p:grpSpPr>
          <a:xfrm>
            <a:off x="1340960" y="5304309"/>
            <a:ext cx="1259505" cy="630855"/>
            <a:chOff x="0" y="0"/>
            <a:chExt cx="1524000" cy="1016000"/>
          </a:xfrm>
        </p:grpSpPr>
        <p:sp>
          <p:nvSpPr>
            <p:cNvPr id="647" name="Google Shape;647;p69"/>
            <p:cNvSpPr/>
            <p:nvPr/>
          </p:nvSpPr>
          <p:spPr>
            <a:xfrm>
              <a:off x="0" y="0"/>
              <a:ext cx="1524000" cy="1016000"/>
            </a:xfrm>
            <a:prstGeom prst="roundRect">
              <a:avLst>
                <a:gd fmla="val 30000" name="adj"/>
              </a:avLst>
            </a:prstGeom>
            <a:blipFill rotWithShape="1">
              <a:blip r:embed="rId6">
                <a:alphaModFix/>
              </a:blip>
              <a:tile algn="tl" flip="none" tx="0" sx="100000" ty="0" sy="100000"/>
            </a:blipFill>
            <a:ln cap="flat" cmpd="sng" w="25400">
              <a:solidFill>
                <a:srgbClr val="7922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48" name="Google Shape;648;p69"/>
            <p:cNvSpPr txBox="1"/>
            <p:nvPr/>
          </p:nvSpPr>
          <p:spPr>
            <a:xfrm>
              <a:off x="89273" y="99066"/>
              <a:ext cx="1345456" cy="817868"/>
            </a:xfrm>
            <a:prstGeom prst="rect">
              <a:avLst/>
            </a:prstGeom>
            <a:noFill/>
            <a:ln>
              <a:noFill/>
            </a:ln>
          </p:spPr>
          <p:txBody>
            <a:bodyPr anchorCtr="0" anchor="ctr" bIns="38100" lIns="38100" spcFirstLastPara="1" rIns="38100" wrap="square" tIns="38100">
              <a:spAutoFit/>
            </a:bodyPr>
            <a:lstStyle/>
            <a:p>
              <a:pPr indent="0" lvl="0" marL="0" marR="0" rtl="0" algn="ctr">
                <a:lnSpc>
                  <a:spcPct val="100000"/>
                </a:lnSpc>
                <a:spcBef>
                  <a:spcPts val="0"/>
                </a:spcBef>
                <a:spcAft>
                  <a:spcPts val="0"/>
                </a:spcAft>
                <a:buNone/>
              </a:pPr>
              <a:r>
                <a:rPr lang="en-US" sz="1400">
                  <a:solidFill>
                    <a:srgbClr val="EBF3FF"/>
                  </a:solidFill>
                  <a:latin typeface="Calibri"/>
                  <a:ea typeface="Calibri"/>
                  <a:cs typeface="Calibri"/>
                  <a:sym typeface="Calibri"/>
                </a:rPr>
                <a:t>Current product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Events</a:t>
            </a:r>
            <a:endParaRPr/>
          </a:p>
        </p:txBody>
      </p:sp>
      <p:sp>
        <p:nvSpPr>
          <p:cNvPr id="654" name="Google Shape;654;p70"/>
          <p:cNvSpPr/>
          <p:nvPr/>
        </p:nvSpPr>
        <p:spPr>
          <a:xfrm>
            <a:off x="249956" y="965169"/>
            <a:ext cx="11480834" cy="527836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Sprint review (2 to 4 hrs)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Attendees include the Scrum Team and key stakeholders invited by the Product Owner.</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The Product Owner explains what Product Backlog items have been “Done” and what has not been “Done”.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The Development Team discusses what went well during the Sprint, what problems it ran into, and how those problems were solved.</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The entire group collaborates on what to do next, so that the Sprint Review provides valuable input to subsequent Sprint Planning.</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Review of how the marketplace or potential use of the product might have changed what is the most valuable thing to do next.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Review of the timeline, budget, potential capabilities, and marketplace for the next anticipated releases of functionality or capability of the product.</a:t>
            </a:r>
            <a:endParaRPr/>
          </a:p>
          <a:p>
            <a:pPr indent="-228600" lvl="1" marL="80012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Events</a:t>
            </a:r>
            <a:endParaRPr/>
          </a:p>
        </p:txBody>
      </p:sp>
      <p:sp>
        <p:nvSpPr>
          <p:cNvPr id="660" name="Google Shape;660;p71"/>
          <p:cNvSpPr/>
          <p:nvPr/>
        </p:nvSpPr>
        <p:spPr>
          <a:xfrm>
            <a:off x="249956" y="965169"/>
            <a:ext cx="11480834" cy="292387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Sprint retrospective (1-2 hrs)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The purpose of the Sprint Retrospective is to:</a:t>
            </a:r>
            <a:endParaRPr/>
          </a:p>
          <a:p>
            <a:pPr indent="-342900" lvl="2" marL="1257347"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Inspect how the last Sprint went with regards to people, relationships, process, and tools;</a:t>
            </a:r>
            <a:endParaRPr/>
          </a:p>
          <a:p>
            <a:pPr indent="-342900" lvl="2" marL="1257347"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Identify and order the major items that went well and potential improvements; and,</a:t>
            </a:r>
            <a:endParaRPr/>
          </a:p>
          <a:p>
            <a:pPr indent="-342900" lvl="2" marL="1257347"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Create a plan for implementing improvements to the way the Scrum Team does its work..</a:t>
            </a:r>
            <a:endParaRPr/>
          </a:p>
          <a:p>
            <a:pPr indent="0" lvl="1" marL="457223"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23" marR="0" rtl="0" algn="l">
              <a:spcBef>
                <a:spcPts val="0"/>
              </a:spcBef>
              <a:spcAft>
                <a:spcPts val="0"/>
              </a:spcAft>
              <a:buNone/>
            </a:pPr>
            <a:r>
              <a:rPr b="1" i="0" lang="en-US" sz="1800" u="none" cap="none" strike="noStrike">
                <a:solidFill>
                  <a:schemeClr val="dk1"/>
                </a:solidFill>
                <a:latin typeface="Arial"/>
                <a:ea typeface="Arial"/>
                <a:cs typeface="Arial"/>
                <a:sym typeface="Arial"/>
              </a:rPr>
              <a:t>Whole team gathers and discusses what they’d like to:</a:t>
            </a:r>
            <a:endParaRPr/>
          </a:p>
          <a:p>
            <a:pPr indent="0" lvl="1" marL="457223"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661" name="Google Shape;661;p71"/>
          <p:cNvGrpSpPr/>
          <p:nvPr/>
        </p:nvGrpSpPr>
        <p:grpSpPr>
          <a:xfrm>
            <a:off x="2816135" y="3675706"/>
            <a:ext cx="2872051" cy="734711"/>
            <a:chOff x="0" y="0"/>
            <a:chExt cx="3822700" cy="977900"/>
          </a:xfrm>
        </p:grpSpPr>
        <p:sp>
          <p:nvSpPr>
            <p:cNvPr id="662" name="Google Shape;662;p71"/>
            <p:cNvSpPr/>
            <p:nvPr/>
          </p:nvSpPr>
          <p:spPr>
            <a:xfrm>
              <a:off x="0" y="0"/>
              <a:ext cx="3822700" cy="977900"/>
            </a:xfrm>
            <a:prstGeom prst="roundRect">
              <a:avLst>
                <a:gd fmla="val 31169" name="adj"/>
              </a:avLst>
            </a:prstGeom>
            <a:blipFill rotWithShape="1">
              <a:blip r:embed="rId3">
                <a:alphaModFix/>
              </a:blip>
              <a:tile algn="tl" flip="none" tx="0" sx="100000" ty="0" sy="100000"/>
            </a:blipFill>
            <a:ln cap="flat" cmpd="sng" w="25400">
              <a:solidFill>
                <a:srgbClr val="0051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179166"/>
                </a:lnSpc>
                <a:spcBef>
                  <a:spcPts val="0"/>
                </a:spcBef>
                <a:spcAft>
                  <a:spcPts val="0"/>
                </a:spcAft>
                <a:buNone/>
              </a:pPr>
              <a:r>
                <a:t/>
              </a:r>
              <a:endParaRPr sz="2400">
                <a:solidFill>
                  <a:schemeClr val="dk1"/>
                </a:solidFill>
                <a:latin typeface="Calibri"/>
                <a:ea typeface="Calibri"/>
                <a:cs typeface="Calibri"/>
                <a:sym typeface="Calibri"/>
              </a:endParaRPr>
            </a:p>
          </p:txBody>
        </p:sp>
        <p:sp>
          <p:nvSpPr>
            <p:cNvPr id="663" name="Google Shape;663;p71"/>
            <p:cNvSpPr txBox="1"/>
            <p:nvPr/>
          </p:nvSpPr>
          <p:spPr>
            <a:xfrm>
              <a:off x="89273" y="108443"/>
              <a:ext cx="3644154" cy="761012"/>
            </a:xfrm>
            <a:prstGeom prst="rect">
              <a:avLst/>
            </a:prstGeom>
            <a:noFill/>
            <a:ln>
              <a:noFill/>
            </a:ln>
          </p:spPr>
          <p:txBody>
            <a:bodyPr anchorCtr="0" anchor="ctr" bIns="38100" lIns="38100" spcFirstLastPara="1" rIns="38100" wrap="square" tIns="38100">
              <a:spAutoFit/>
            </a:bodyPr>
            <a:lstStyle/>
            <a:p>
              <a:pPr indent="0" lvl="0" marL="0" marR="0" rtl="0" algn="ctr">
                <a:lnSpc>
                  <a:spcPct val="179166"/>
                </a:lnSpc>
                <a:spcBef>
                  <a:spcPts val="0"/>
                </a:spcBef>
                <a:spcAft>
                  <a:spcPts val="0"/>
                </a:spcAft>
                <a:buNone/>
              </a:pPr>
              <a:r>
                <a:rPr lang="en-US" sz="2400">
                  <a:solidFill>
                    <a:srgbClr val="FFFFFF"/>
                  </a:solidFill>
                  <a:latin typeface="Calibri"/>
                  <a:ea typeface="Calibri"/>
                  <a:cs typeface="Calibri"/>
                  <a:sym typeface="Calibri"/>
                </a:rPr>
                <a:t>Start doing</a:t>
              </a:r>
              <a:endParaRPr/>
            </a:p>
          </p:txBody>
        </p:sp>
      </p:grpSp>
      <p:grpSp>
        <p:nvGrpSpPr>
          <p:cNvPr id="664" name="Google Shape;664;p71"/>
          <p:cNvGrpSpPr/>
          <p:nvPr/>
        </p:nvGrpSpPr>
        <p:grpSpPr>
          <a:xfrm>
            <a:off x="4395615" y="4540250"/>
            <a:ext cx="2872051" cy="734711"/>
            <a:chOff x="0" y="0"/>
            <a:chExt cx="3822700" cy="977900"/>
          </a:xfrm>
        </p:grpSpPr>
        <p:sp>
          <p:nvSpPr>
            <p:cNvPr id="665" name="Google Shape;665;p71"/>
            <p:cNvSpPr/>
            <p:nvPr/>
          </p:nvSpPr>
          <p:spPr>
            <a:xfrm>
              <a:off x="0" y="0"/>
              <a:ext cx="3822700" cy="977900"/>
            </a:xfrm>
            <a:prstGeom prst="roundRect">
              <a:avLst>
                <a:gd fmla="val 31169" name="adj"/>
              </a:avLst>
            </a:prstGeom>
            <a:blipFill rotWithShape="1">
              <a:blip r:embed="rId3">
                <a:alphaModFix/>
              </a:blip>
              <a:tile algn="tl" flip="none" tx="0" sx="100000" ty="0" sy="100000"/>
            </a:blipFill>
            <a:ln cap="flat" cmpd="sng" w="25400">
              <a:solidFill>
                <a:srgbClr val="0051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179166"/>
                </a:lnSpc>
                <a:spcBef>
                  <a:spcPts val="0"/>
                </a:spcBef>
                <a:spcAft>
                  <a:spcPts val="0"/>
                </a:spcAft>
                <a:buNone/>
              </a:pPr>
              <a:r>
                <a:t/>
              </a:r>
              <a:endParaRPr sz="2400">
                <a:solidFill>
                  <a:schemeClr val="dk1"/>
                </a:solidFill>
                <a:latin typeface="Calibri"/>
                <a:ea typeface="Calibri"/>
                <a:cs typeface="Calibri"/>
                <a:sym typeface="Calibri"/>
              </a:endParaRPr>
            </a:p>
          </p:txBody>
        </p:sp>
        <p:sp>
          <p:nvSpPr>
            <p:cNvPr id="666" name="Google Shape;666;p71"/>
            <p:cNvSpPr txBox="1"/>
            <p:nvPr/>
          </p:nvSpPr>
          <p:spPr>
            <a:xfrm>
              <a:off x="89273" y="108443"/>
              <a:ext cx="3644154" cy="761012"/>
            </a:xfrm>
            <a:prstGeom prst="rect">
              <a:avLst/>
            </a:prstGeom>
            <a:noFill/>
            <a:ln>
              <a:noFill/>
            </a:ln>
          </p:spPr>
          <p:txBody>
            <a:bodyPr anchorCtr="0" anchor="ctr" bIns="38100" lIns="38100" spcFirstLastPara="1" rIns="38100" wrap="square" tIns="38100">
              <a:spAutoFit/>
            </a:bodyPr>
            <a:lstStyle/>
            <a:p>
              <a:pPr indent="0" lvl="0" marL="0" marR="0" rtl="0" algn="ctr">
                <a:lnSpc>
                  <a:spcPct val="179166"/>
                </a:lnSpc>
                <a:spcBef>
                  <a:spcPts val="0"/>
                </a:spcBef>
                <a:spcAft>
                  <a:spcPts val="0"/>
                </a:spcAft>
                <a:buNone/>
              </a:pPr>
              <a:r>
                <a:rPr lang="en-US" sz="2400">
                  <a:solidFill>
                    <a:srgbClr val="FFFFFF"/>
                  </a:solidFill>
                  <a:latin typeface="Calibri"/>
                  <a:ea typeface="Calibri"/>
                  <a:cs typeface="Calibri"/>
                  <a:sym typeface="Calibri"/>
                </a:rPr>
                <a:t>Stop doing</a:t>
              </a:r>
              <a:endParaRPr/>
            </a:p>
          </p:txBody>
        </p:sp>
      </p:grpSp>
      <p:grpSp>
        <p:nvGrpSpPr>
          <p:cNvPr id="667" name="Google Shape;667;p71"/>
          <p:cNvGrpSpPr/>
          <p:nvPr/>
        </p:nvGrpSpPr>
        <p:grpSpPr>
          <a:xfrm>
            <a:off x="5831640" y="5637120"/>
            <a:ext cx="2872051" cy="734711"/>
            <a:chOff x="0" y="0"/>
            <a:chExt cx="3822700" cy="977900"/>
          </a:xfrm>
        </p:grpSpPr>
        <p:sp>
          <p:nvSpPr>
            <p:cNvPr id="668" name="Google Shape;668;p71"/>
            <p:cNvSpPr/>
            <p:nvPr/>
          </p:nvSpPr>
          <p:spPr>
            <a:xfrm>
              <a:off x="0" y="0"/>
              <a:ext cx="3822700" cy="977900"/>
            </a:xfrm>
            <a:prstGeom prst="roundRect">
              <a:avLst>
                <a:gd fmla="val 31169" name="adj"/>
              </a:avLst>
            </a:prstGeom>
            <a:blipFill rotWithShape="1">
              <a:blip r:embed="rId3">
                <a:alphaModFix/>
              </a:blip>
              <a:tile algn="tl" flip="none" tx="0" sx="100000" ty="0" sy="100000"/>
            </a:blipFill>
            <a:ln cap="flat" cmpd="sng" w="25400">
              <a:solidFill>
                <a:srgbClr val="005192"/>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179166"/>
                </a:lnSpc>
                <a:spcBef>
                  <a:spcPts val="0"/>
                </a:spcBef>
                <a:spcAft>
                  <a:spcPts val="0"/>
                </a:spcAft>
                <a:buNone/>
              </a:pPr>
              <a:r>
                <a:t/>
              </a:r>
              <a:endParaRPr sz="2400">
                <a:solidFill>
                  <a:schemeClr val="dk1"/>
                </a:solidFill>
                <a:latin typeface="Calibri"/>
                <a:ea typeface="Calibri"/>
                <a:cs typeface="Calibri"/>
                <a:sym typeface="Calibri"/>
              </a:endParaRPr>
            </a:p>
          </p:txBody>
        </p:sp>
        <p:sp>
          <p:nvSpPr>
            <p:cNvPr id="669" name="Google Shape;669;p71"/>
            <p:cNvSpPr txBox="1"/>
            <p:nvPr/>
          </p:nvSpPr>
          <p:spPr>
            <a:xfrm>
              <a:off x="89273" y="108443"/>
              <a:ext cx="3644154" cy="761013"/>
            </a:xfrm>
            <a:prstGeom prst="rect">
              <a:avLst/>
            </a:prstGeom>
            <a:noFill/>
            <a:ln>
              <a:noFill/>
            </a:ln>
          </p:spPr>
          <p:txBody>
            <a:bodyPr anchorCtr="0" anchor="ctr" bIns="38100" lIns="38100" spcFirstLastPara="1" rIns="38100" wrap="square" tIns="38100">
              <a:spAutoFit/>
            </a:bodyPr>
            <a:lstStyle/>
            <a:p>
              <a:pPr indent="0" lvl="0" marL="0" marR="0" rtl="0" algn="ctr">
                <a:lnSpc>
                  <a:spcPct val="179166"/>
                </a:lnSpc>
                <a:spcBef>
                  <a:spcPts val="0"/>
                </a:spcBef>
                <a:spcAft>
                  <a:spcPts val="0"/>
                </a:spcAft>
                <a:buNone/>
              </a:pPr>
              <a:r>
                <a:rPr lang="en-US" sz="2400">
                  <a:solidFill>
                    <a:srgbClr val="FFFFFF"/>
                  </a:solidFill>
                  <a:latin typeface="Calibri"/>
                  <a:ea typeface="Calibri"/>
                  <a:cs typeface="Calibri"/>
                  <a:sym typeface="Calibri"/>
                </a:rPr>
                <a:t>Continue doing</a:t>
              </a:r>
              <a:endParaRPr/>
            </a:p>
          </p:txBody>
        </p:sp>
      </p:grpSp>
      <p:grpSp>
        <p:nvGrpSpPr>
          <p:cNvPr id="670" name="Google Shape;670;p71"/>
          <p:cNvGrpSpPr/>
          <p:nvPr/>
        </p:nvGrpSpPr>
        <p:grpSpPr>
          <a:xfrm rot="-666331">
            <a:off x="2814756" y="5034485"/>
            <a:ext cx="2328176" cy="1760530"/>
            <a:chOff x="0" y="0"/>
            <a:chExt cx="3098801" cy="2343264"/>
          </a:xfrm>
        </p:grpSpPr>
        <p:pic>
          <p:nvPicPr>
            <p:cNvPr descr="stickb3.png" id="671" name="Google Shape;671;p71"/>
            <p:cNvPicPr preferRelativeResize="0"/>
            <p:nvPr/>
          </p:nvPicPr>
          <p:blipFill rotWithShape="1">
            <a:blip r:embed="rId4">
              <a:alphaModFix/>
            </a:blip>
            <a:srcRect b="0" l="0" r="0" t="0"/>
            <a:stretch/>
          </p:blipFill>
          <p:spPr>
            <a:xfrm>
              <a:off x="0" y="0"/>
              <a:ext cx="3098801" cy="2343264"/>
            </a:xfrm>
            <a:prstGeom prst="rect">
              <a:avLst/>
            </a:prstGeom>
            <a:noFill/>
            <a:ln>
              <a:noFill/>
            </a:ln>
          </p:spPr>
        </p:pic>
        <p:sp>
          <p:nvSpPr>
            <p:cNvPr id="672" name="Google Shape;672;p71"/>
            <p:cNvSpPr txBox="1"/>
            <p:nvPr/>
          </p:nvSpPr>
          <p:spPr>
            <a:xfrm>
              <a:off x="162024" y="194414"/>
              <a:ext cx="2501904" cy="1744770"/>
            </a:xfrm>
            <a:prstGeom prst="rect">
              <a:avLst/>
            </a:prstGeom>
            <a:noFill/>
            <a:ln>
              <a:noFill/>
            </a:ln>
          </p:spPr>
          <p:txBody>
            <a:bodyPr anchorCtr="0" anchor="ctr" bIns="38100" lIns="38100" spcFirstLastPara="1" rIns="38100" wrap="square" tIns="38100">
              <a:spAutoFit/>
            </a:bodyPr>
            <a:lstStyle/>
            <a:p>
              <a:pPr indent="0" lvl="0" marL="0" marR="0" rtl="0" algn="ctr">
                <a:lnSpc>
                  <a:spcPct val="80000"/>
                </a:lnSpc>
                <a:spcBef>
                  <a:spcPts val="0"/>
                </a:spcBef>
                <a:spcAft>
                  <a:spcPts val="0"/>
                </a:spcAft>
                <a:buNone/>
              </a:pPr>
              <a:r>
                <a:rPr lang="en-US" sz="2000">
                  <a:solidFill>
                    <a:srgbClr val="FF2600"/>
                  </a:solidFill>
                  <a:latin typeface="Comic Sans MS"/>
                  <a:ea typeface="Comic Sans MS"/>
                  <a:cs typeface="Comic Sans MS"/>
                  <a:sym typeface="Comic Sans MS"/>
                </a:rPr>
                <a:t>This is just one of many ways to do a sprint retrospective.</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Events</a:t>
            </a:r>
            <a:endParaRPr/>
          </a:p>
        </p:txBody>
      </p:sp>
      <p:sp>
        <p:nvSpPr>
          <p:cNvPr id="678" name="Google Shape;678;p72"/>
          <p:cNvSpPr/>
          <p:nvPr/>
        </p:nvSpPr>
        <p:spPr>
          <a:xfrm>
            <a:off x="249956" y="965169"/>
            <a:ext cx="11480834" cy="36163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Daily Scrum (15 mins)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Parameters</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Daily</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15-minutes</a:t>
            </a:r>
            <a:endParaRPr/>
          </a:p>
          <a:p>
            <a:pPr indent="-342900" lvl="2" marL="1257347"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Stand-up</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Not for problem solving</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Whole world is invited</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Only team members, ScrumMaster, product owner, can talk</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Helps avoid other unnecessary meetings and everyone answer three Questions:</a:t>
            </a:r>
            <a:endParaRPr/>
          </a:p>
          <a:p>
            <a:pPr indent="-228600" lvl="1" marL="80012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679" name="Google Shape;679;p72"/>
          <p:cNvGrpSpPr/>
          <p:nvPr/>
        </p:nvGrpSpPr>
        <p:grpSpPr>
          <a:xfrm>
            <a:off x="3469104" y="3890049"/>
            <a:ext cx="4435644" cy="2792612"/>
            <a:chOff x="3469104" y="3890049"/>
            <a:chExt cx="4435644" cy="2792612"/>
          </a:xfrm>
        </p:grpSpPr>
        <p:grpSp>
          <p:nvGrpSpPr>
            <p:cNvPr id="680" name="Google Shape;680;p72"/>
            <p:cNvGrpSpPr/>
            <p:nvPr/>
          </p:nvGrpSpPr>
          <p:grpSpPr>
            <a:xfrm>
              <a:off x="3469104" y="3890049"/>
              <a:ext cx="4435644" cy="1147052"/>
              <a:chOff x="-1" y="-618337"/>
              <a:chExt cx="6870702" cy="2142338"/>
            </a:xfrm>
          </p:grpSpPr>
          <p:grpSp>
            <p:nvGrpSpPr>
              <p:cNvPr id="681" name="Google Shape;681;p72"/>
              <p:cNvGrpSpPr/>
              <p:nvPr/>
            </p:nvGrpSpPr>
            <p:grpSpPr>
              <a:xfrm>
                <a:off x="-1" y="495300"/>
                <a:ext cx="6769101" cy="1028701"/>
                <a:chOff x="0" y="0"/>
                <a:chExt cx="6769100" cy="1028700"/>
              </a:xfrm>
            </p:grpSpPr>
            <p:sp>
              <p:nvSpPr>
                <p:cNvPr id="682" name="Google Shape;682;p72"/>
                <p:cNvSpPr/>
                <p:nvPr/>
              </p:nvSpPr>
              <p:spPr>
                <a:xfrm>
                  <a:off x="0" y="0"/>
                  <a:ext cx="6769100" cy="1028700"/>
                </a:xfrm>
                <a:prstGeom prst="roundRect">
                  <a:avLst>
                    <a:gd fmla="val 29630" name="adj"/>
                  </a:avLst>
                </a:prstGeom>
                <a:blipFill rotWithShape="1">
                  <a:blip r:embed="rId3">
                    <a:alphaModFix/>
                  </a:blip>
                  <a:tile algn="tl" flip="none" tx="0" sx="100000" ty="0" sy="100000"/>
                </a:blipFill>
                <a:ln cap="flat" cmpd="sng" w="25400">
                  <a:solidFill>
                    <a:srgbClr val="10612B"/>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2388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72"/>
                <p:cNvSpPr txBox="1"/>
                <p:nvPr/>
              </p:nvSpPr>
              <p:spPr>
                <a:xfrm>
                  <a:off x="89274" y="79035"/>
                  <a:ext cx="6590551" cy="870630"/>
                </a:xfrm>
                <a:prstGeom prst="rect">
                  <a:avLst/>
                </a:prstGeom>
                <a:noFill/>
                <a:ln>
                  <a:noFill/>
                </a:ln>
              </p:spPr>
              <p:txBody>
                <a:bodyPr anchorCtr="0" anchor="ctr" bIns="0" lIns="0" spcFirstLastPara="1" rIns="0" wrap="square" tIns="0">
                  <a:spAutoFit/>
                </a:bodyPr>
                <a:lstStyle/>
                <a:p>
                  <a:pPr indent="0" lvl="0" marL="0" marR="0" rtl="0" algn="ctr">
                    <a:lnSpc>
                      <a:spcPct val="238888"/>
                    </a:lnSpc>
                    <a:spcBef>
                      <a:spcPts val="0"/>
                    </a:spcBef>
                    <a:spcAft>
                      <a:spcPts val="0"/>
                    </a:spcAft>
                    <a:buNone/>
                  </a:pPr>
                  <a:r>
                    <a:rPr lang="en-US" sz="1800">
                      <a:solidFill>
                        <a:schemeClr val="dk1"/>
                      </a:solidFill>
                      <a:latin typeface="Arial"/>
                      <a:ea typeface="Arial"/>
                      <a:cs typeface="Arial"/>
                      <a:sym typeface="Arial"/>
                    </a:rPr>
                    <a:t>What did you do yesterday?</a:t>
                  </a:r>
                  <a:endParaRPr/>
                </a:p>
              </p:txBody>
            </p:sp>
          </p:grpSp>
          <p:grpSp>
            <p:nvGrpSpPr>
              <p:cNvPr id="684" name="Google Shape;684;p72"/>
              <p:cNvGrpSpPr/>
              <p:nvPr/>
            </p:nvGrpSpPr>
            <p:grpSpPr>
              <a:xfrm>
                <a:off x="5918200" y="-618337"/>
                <a:ext cx="952501" cy="1570837"/>
                <a:chOff x="0" y="-618336"/>
                <a:chExt cx="952500" cy="1570836"/>
              </a:xfrm>
            </p:grpSpPr>
            <p:pic>
              <p:nvPicPr>
                <p:cNvPr descr="greenhuge-2.png" id="685" name="Google Shape;685;p72"/>
                <p:cNvPicPr preferRelativeResize="0"/>
                <p:nvPr/>
              </p:nvPicPr>
              <p:blipFill rotWithShape="1">
                <a:blip r:embed="rId4">
                  <a:alphaModFix/>
                </a:blip>
                <a:srcRect b="0" l="0" r="0" t="0"/>
                <a:stretch/>
              </p:blipFill>
              <p:spPr>
                <a:xfrm>
                  <a:off x="0" y="0"/>
                  <a:ext cx="952500" cy="952500"/>
                </a:xfrm>
                <a:prstGeom prst="rect">
                  <a:avLst/>
                </a:prstGeom>
                <a:noFill/>
                <a:ln>
                  <a:noFill/>
                </a:ln>
                <a:effectLst>
                  <a:outerShdw blurRad="127000" rotWithShape="0" dir="2700000" dist="101600">
                    <a:srgbClr val="000000">
                      <a:alpha val="80000"/>
                    </a:srgbClr>
                  </a:outerShdw>
                </a:effectLst>
              </p:spPr>
            </p:pic>
            <p:sp>
              <p:nvSpPr>
                <p:cNvPr id="686" name="Google Shape;686;p72"/>
                <p:cNvSpPr txBox="1"/>
                <p:nvPr/>
              </p:nvSpPr>
              <p:spPr>
                <a:xfrm>
                  <a:off x="228223" y="-618336"/>
                  <a:ext cx="533402" cy="1363668"/>
                </a:xfrm>
                <a:prstGeom prst="rect">
                  <a:avLst/>
                </a:prstGeom>
                <a:noFill/>
                <a:ln>
                  <a:noFill/>
                </a:ln>
                <a:effectLst>
                  <a:outerShdw blurRad="50800" rotWithShape="0" dir="13500000" dist="25400">
                    <a:srgbClr val="000000"/>
                  </a:outerShdw>
                </a:effectLst>
              </p:spPr>
              <p:txBody>
                <a:bodyPr anchorCtr="0" anchor="t" bIns="50800" lIns="50800" spcFirstLastPara="1" rIns="50800" wrap="square" tIns="50800">
                  <a:spAutoFit/>
                </a:bodyPr>
                <a:lstStyle/>
                <a:p>
                  <a:pPr indent="0" lvl="0" marL="0" marR="0" rtl="0" algn="ctr">
                    <a:lnSpc>
                      <a:spcPct val="333333"/>
                    </a:lnSpc>
                    <a:spcBef>
                      <a:spcPts val="0"/>
                    </a:spcBef>
                    <a:spcAft>
                      <a:spcPts val="0"/>
                    </a:spcAft>
                    <a:buNone/>
                  </a:pPr>
                  <a:r>
                    <a:rPr b="1" lang="en-US" sz="1800">
                      <a:solidFill>
                        <a:schemeClr val="dk1"/>
                      </a:solidFill>
                      <a:latin typeface="Arial Rounded"/>
                      <a:ea typeface="Arial Rounded"/>
                      <a:cs typeface="Arial Rounded"/>
                      <a:sym typeface="Arial Rounded"/>
                    </a:rPr>
                    <a:t>1</a:t>
                  </a:r>
                  <a:endParaRPr b="1" sz="1800">
                    <a:solidFill>
                      <a:schemeClr val="dk1"/>
                    </a:solidFill>
                    <a:latin typeface="Arial Rounded"/>
                    <a:ea typeface="Arial Rounded"/>
                    <a:cs typeface="Arial Rounded"/>
                    <a:sym typeface="Arial Rounded"/>
                  </a:endParaRPr>
                </a:p>
              </p:txBody>
            </p:sp>
          </p:grpSp>
        </p:grpSp>
        <p:grpSp>
          <p:nvGrpSpPr>
            <p:cNvPr id="687" name="Google Shape;687;p72"/>
            <p:cNvGrpSpPr/>
            <p:nvPr/>
          </p:nvGrpSpPr>
          <p:grpSpPr>
            <a:xfrm>
              <a:off x="3469104" y="4776016"/>
              <a:ext cx="4435644" cy="1083865"/>
              <a:chOff x="-1" y="-500323"/>
              <a:chExt cx="6870702" cy="2024324"/>
            </a:xfrm>
          </p:grpSpPr>
          <p:grpSp>
            <p:nvGrpSpPr>
              <p:cNvPr id="688" name="Google Shape;688;p72"/>
              <p:cNvGrpSpPr/>
              <p:nvPr/>
            </p:nvGrpSpPr>
            <p:grpSpPr>
              <a:xfrm>
                <a:off x="-1" y="495300"/>
                <a:ext cx="6769101" cy="1028701"/>
                <a:chOff x="0" y="0"/>
                <a:chExt cx="6769100" cy="1028700"/>
              </a:xfrm>
            </p:grpSpPr>
            <p:sp>
              <p:nvSpPr>
                <p:cNvPr id="689" name="Google Shape;689;p72"/>
                <p:cNvSpPr/>
                <p:nvPr/>
              </p:nvSpPr>
              <p:spPr>
                <a:xfrm>
                  <a:off x="0" y="0"/>
                  <a:ext cx="6769100" cy="1028700"/>
                </a:xfrm>
                <a:prstGeom prst="roundRect">
                  <a:avLst>
                    <a:gd fmla="val 29630" name="adj"/>
                  </a:avLst>
                </a:prstGeom>
                <a:blipFill rotWithShape="1">
                  <a:blip r:embed="rId3">
                    <a:alphaModFix/>
                  </a:blip>
                  <a:tile algn="tl" flip="none" tx="0" sx="100000" ty="0" sy="100000"/>
                </a:blipFill>
                <a:ln cap="flat" cmpd="sng" w="25400">
                  <a:solidFill>
                    <a:srgbClr val="10612B"/>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2388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72"/>
                <p:cNvSpPr txBox="1"/>
                <p:nvPr/>
              </p:nvSpPr>
              <p:spPr>
                <a:xfrm>
                  <a:off x="89274" y="79037"/>
                  <a:ext cx="6590551" cy="870628"/>
                </a:xfrm>
                <a:prstGeom prst="rect">
                  <a:avLst/>
                </a:prstGeom>
                <a:noFill/>
                <a:ln>
                  <a:noFill/>
                </a:ln>
              </p:spPr>
              <p:txBody>
                <a:bodyPr anchorCtr="0" anchor="ctr" bIns="0" lIns="0" spcFirstLastPara="1" rIns="0" wrap="square" tIns="0">
                  <a:spAutoFit/>
                </a:bodyPr>
                <a:lstStyle/>
                <a:p>
                  <a:pPr indent="0" lvl="0" marL="0" marR="0" rtl="0" algn="ctr">
                    <a:lnSpc>
                      <a:spcPct val="238888"/>
                    </a:lnSpc>
                    <a:spcBef>
                      <a:spcPts val="0"/>
                    </a:spcBef>
                    <a:spcAft>
                      <a:spcPts val="0"/>
                    </a:spcAft>
                    <a:buNone/>
                  </a:pPr>
                  <a:r>
                    <a:rPr lang="en-US" sz="1800">
                      <a:solidFill>
                        <a:schemeClr val="dk1"/>
                      </a:solidFill>
                      <a:latin typeface="Arial"/>
                      <a:ea typeface="Arial"/>
                      <a:cs typeface="Arial"/>
                      <a:sym typeface="Arial"/>
                    </a:rPr>
                    <a:t>What will you do today?</a:t>
                  </a:r>
                  <a:endParaRPr/>
                </a:p>
              </p:txBody>
            </p:sp>
          </p:grpSp>
          <p:grpSp>
            <p:nvGrpSpPr>
              <p:cNvPr id="691" name="Google Shape;691;p72"/>
              <p:cNvGrpSpPr/>
              <p:nvPr/>
            </p:nvGrpSpPr>
            <p:grpSpPr>
              <a:xfrm>
                <a:off x="5918200" y="-500323"/>
                <a:ext cx="952501" cy="1452823"/>
                <a:chOff x="0" y="-500322"/>
                <a:chExt cx="952500" cy="1452822"/>
              </a:xfrm>
            </p:grpSpPr>
            <p:pic>
              <p:nvPicPr>
                <p:cNvPr descr="greenhuge-2.png" id="692" name="Google Shape;692;p72"/>
                <p:cNvPicPr preferRelativeResize="0"/>
                <p:nvPr/>
              </p:nvPicPr>
              <p:blipFill rotWithShape="1">
                <a:blip r:embed="rId4">
                  <a:alphaModFix/>
                </a:blip>
                <a:srcRect b="0" l="0" r="0" t="0"/>
                <a:stretch/>
              </p:blipFill>
              <p:spPr>
                <a:xfrm>
                  <a:off x="0" y="0"/>
                  <a:ext cx="952500" cy="952500"/>
                </a:xfrm>
                <a:prstGeom prst="rect">
                  <a:avLst/>
                </a:prstGeom>
                <a:noFill/>
                <a:ln>
                  <a:noFill/>
                </a:ln>
                <a:effectLst>
                  <a:outerShdw blurRad="127000" rotWithShape="0" dir="2700000" dist="101600">
                    <a:srgbClr val="000000">
                      <a:alpha val="80000"/>
                    </a:srgbClr>
                  </a:outerShdw>
                </a:effectLst>
              </p:spPr>
            </p:pic>
            <p:sp>
              <p:nvSpPr>
                <p:cNvPr id="693" name="Google Shape;693;p72"/>
                <p:cNvSpPr txBox="1"/>
                <p:nvPr/>
              </p:nvSpPr>
              <p:spPr>
                <a:xfrm>
                  <a:off x="228223" y="-500322"/>
                  <a:ext cx="533402" cy="1363666"/>
                </a:xfrm>
                <a:prstGeom prst="rect">
                  <a:avLst/>
                </a:prstGeom>
                <a:noFill/>
                <a:ln>
                  <a:noFill/>
                </a:ln>
                <a:effectLst>
                  <a:outerShdw blurRad="50800" rotWithShape="0" dir="13500000" dist="25400">
                    <a:srgbClr val="000000"/>
                  </a:outerShdw>
                </a:effectLst>
              </p:spPr>
              <p:txBody>
                <a:bodyPr anchorCtr="0" anchor="t" bIns="50800" lIns="50800" spcFirstLastPara="1" rIns="50800" wrap="square" tIns="50800">
                  <a:spAutoFit/>
                </a:bodyPr>
                <a:lstStyle/>
                <a:p>
                  <a:pPr indent="0" lvl="0" marL="0" marR="0" rtl="0" algn="ctr">
                    <a:lnSpc>
                      <a:spcPct val="333333"/>
                    </a:lnSpc>
                    <a:spcBef>
                      <a:spcPts val="0"/>
                    </a:spcBef>
                    <a:spcAft>
                      <a:spcPts val="0"/>
                    </a:spcAft>
                    <a:buNone/>
                  </a:pPr>
                  <a:r>
                    <a:rPr b="1" lang="en-US" sz="1800">
                      <a:solidFill>
                        <a:schemeClr val="dk1"/>
                      </a:solidFill>
                      <a:latin typeface="Arial Rounded"/>
                      <a:ea typeface="Arial Rounded"/>
                      <a:cs typeface="Arial Rounded"/>
                      <a:sym typeface="Arial Rounded"/>
                    </a:rPr>
                    <a:t>2</a:t>
                  </a:r>
                  <a:endParaRPr/>
                </a:p>
              </p:txBody>
            </p:sp>
          </p:grpSp>
        </p:grpSp>
        <p:grpSp>
          <p:nvGrpSpPr>
            <p:cNvPr id="694" name="Google Shape;694;p72"/>
            <p:cNvGrpSpPr/>
            <p:nvPr/>
          </p:nvGrpSpPr>
          <p:grpSpPr>
            <a:xfrm>
              <a:off x="3469104" y="5535610"/>
              <a:ext cx="4435644" cy="1147051"/>
              <a:chOff x="-1" y="-618335"/>
              <a:chExt cx="6870702" cy="2142336"/>
            </a:xfrm>
          </p:grpSpPr>
          <p:grpSp>
            <p:nvGrpSpPr>
              <p:cNvPr id="695" name="Google Shape;695;p72"/>
              <p:cNvGrpSpPr/>
              <p:nvPr/>
            </p:nvGrpSpPr>
            <p:grpSpPr>
              <a:xfrm>
                <a:off x="-1" y="495300"/>
                <a:ext cx="6769101" cy="1028701"/>
                <a:chOff x="0" y="0"/>
                <a:chExt cx="6769100" cy="1028700"/>
              </a:xfrm>
            </p:grpSpPr>
            <p:sp>
              <p:nvSpPr>
                <p:cNvPr id="696" name="Google Shape;696;p72"/>
                <p:cNvSpPr/>
                <p:nvPr/>
              </p:nvSpPr>
              <p:spPr>
                <a:xfrm>
                  <a:off x="0" y="0"/>
                  <a:ext cx="6769100" cy="1028700"/>
                </a:xfrm>
                <a:prstGeom prst="roundRect">
                  <a:avLst>
                    <a:gd fmla="val 29630" name="adj"/>
                  </a:avLst>
                </a:prstGeom>
                <a:blipFill rotWithShape="1">
                  <a:blip r:embed="rId3">
                    <a:alphaModFix/>
                  </a:blip>
                  <a:tile algn="tl" flip="none" tx="0" sx="100000" ty="0" sy="100000"/>
                </a:blipFill>
                <a:ln cap="flat" cmpd="sng" w="25400">
                  <a:solidFill>
                    <a:srgbClr val="10612B"/>
                  </a:solidFill>
                  <a:prstDash val="solid"/>
                  <a:miter lim="400000"/>
                  <a:headEnd len="sm" w="sm" type="none"/>
                  <a:tailEnd len="sm" w="sm" type="none"/>
                </a:ln>
                <a:effectLst>
                  <a:outerShdw blurRad="114300" rotWithShape="0" dir="2700000" dist="63500">
                    <a:srgbClr val="000000">
                      <a:alpha val="29803"/>
                    </a:srgbClr>
                  </a:outerShdw>
                </a:effectLst>
              </p:spPr>
              <p:txBody>
                <a:bodyPr anchorCtr="0" anchor="ctr" bIns="38100" lIns="38100" spcFirstLastPara="1" rIns="38100" wrap="square" tIns="38100">
                  <a:noAutofit/>
                </a:bodyPr>
                <a:lstStyle/>
                <a:p>
                  <a:pPr indent="0" lvl="0" marL="0" marR="0" rtl="0" algn="ctr">
                    <a:lnSpc>
                      <a:spcPct val="2388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72"/>
                <p:cNvSpPr txBox="1"/>
                <p:nvPr/>
              </p:nvSpPr>
              <p:spPr>
                <a:xfrm>
                  <a:off x="89274" y="79036"/>
                  <a:ext cx="6590551" cy="870628"/>
                </a:xfrm>
                <a:prstGeom prst="rect">
                  <a:avLst/>
                </a:prstGeom>
                <a:noFill/>
                <a:ln>
                  <a:noFill/>
                </a:ln>
              </p:spPr>
              <p:txBody>
                <a:bodyPr anchorCtr="0" anchor="ctr" bIns="0" lIns="0" spcFirstLastPara="1" rIns="0" wrap="square" tIns="0">
                  <a:spAutoFit/>
                </a:bodyPr>
                <a:lstStyle/>
                <a:p>
                  <a:pPr indent="0" lvl="0" marL="0" marR="0" rtl="0" algn="ctr">
                    <a:lnSpc>
                      <a:spcPct val="238888"/>
                    </a:lnSpc>
                    <a:spcBef>
                      <a:spcPts val="0"/>
                    </a:spcBef>
                    <a:spcAft>
                      <a:spcPts val="0"/>
                    </a:spcAft>
                    <a:buNone/>
                  </a:pPr>
                  <a:r>
                    <a:rPr lang="en-US" sz="1800">
                      <a:solidFill>
                        <a:schemeClr val="dk1"/>
                      </a:solidFill>
                      <a:latin typeface="Arial"/>
                      <a:ea typeface="Arial"/>
                      <a:cs typeface="Arial"/>
                      <a:sym typeface="Arial"/>
                    </a:rPr>
                    <a:t>Is anything in your way?</a:t>
                  </a:r>
                  <a:endParaRPr/>
                </a:p>
              </p:txBody>
            </p:sp>
          </p:grpSp>
          <p:grpSp>
            <p:nvGrpSpPr>
              <p:cNvPr id="698" name="Google Shape;698;p72"/>
              <p:cNvGrpSpPr/>
              <p:nvPr/>
            </p:nvGrpSpPr>
            <p:grpSpPr>
              <a:xfrm>
                <a:off x="5918200" y="-618335"/>
                <a:ext cx="952501" cy="1570835"/>
                <a:chOff x="0" y="-618334"/>
                <a:chExt cx="952500" cy="1570834"/>
              </a:xfrm>
            </p:grpSpPr>
            <p:pic>
              <p:nvPicPr>
                <p:cNvPr descr="greenhuge-2.png" id="699" name="Google Shape;699;p72"/>
                <p:cNvPicPr preferRelativeResize="0"/>
                <p:nvPr/>
              </p:nvPicPr>
              <p:blipFill rotWithShape="1">
                <a:blip r:embed="rId4">
                  <a:alphaModFix/>
                </a:blip>
                <a:srcRect b="0" l="0" r="0" t="0"/>
                <a:stretch/>
              </p:blipFill>
              <p:spPr>
                <a:xfrm>
                  <a:off x="0" y="0"/>
                  <a:ext cx="952500" cy="952500"/>
                </a:xfrm>
                <a:prstGeom prst="rect">
                  <a:avLst/>
                </a:prstGeom>
                <a:noFill/>
                <a:ln>
                  <a:noFill/>
                </a:ln>
                <a:effectLst>
                  <a:outerShdw blurRad="127000" rotWithShape="0" dir="2700000" dist="101600">
                    <a:srgbClr val="000000">
                      <a:alpha val="80000"/>
                    </a:srgbClr>
                  </a:outerShdw>
                </a:effectLst>
              </p:spPr>
            </p:pic>
            <p:sp>
              <p:nvSpPr>
                <p:cNvPr id="700" name="Google Shape;700;p72"/>
                <p:cNvSpPr txBox="1"/>
                <p:nvPr/>
              </p:nvSpPr>
              <p:spPr>
                <a:xfrm>
                  <a:off x="228223" y="-618334"/>
                  <a:ext cx="439802" cy="1363667"/>
                </a:xfrm>
                <a:prstGeom prst="rect">
                  <a:avLst/>
                </a:prstGeom>
                <a:noFill/>
                <a:ln>
                  <a:noFill/>
                </a:ln>
                <a:effectLst>
                  <a:outerShdw blurRad="50800" rotWithShape="0" dir="13500000" dist="25400">
                    <a:srgbClr val="000000"/>
                  </a:outerShdw>
                </a:effectLst>
              </p:spPr>
              <p:txBody>
                <a:bodyPr anchorCtr="0" anchor="t" bIns="50800" lIns="50800" spcFirstLastPara="1" rIns="50800" wrap="square" tIns="50800">
                  <a:spAutoFit/>
                </a:bodyPr>
                <a:lstStyle/>
                <a:p>
                  <a:pPr indent="0" lvl="0" marL="0" marR="0" rtl="0" algn="ctr">
                    <a:lnSpc>
                      <a:spcPct val="333333"/>
                    </a:lnSpc>
                    <a:spcBef>
                      <a:spcPts val="0"/>
                    </a:spcBef>
                    <a:spcAft>
                      <a:spcPts val="0"/>
                    </a:spcAft>
                    <a:buNone/>
                  </a:pPr>
                  <a:r>
                    <a:rPr b="1" lang="en-US" sz="1800">
                      <a:solidFill>
                        <a:schemeClr val="dk1"/>
                      </a:solidFill>
                      <a:latin typeface="Arial Rounded"/>
                      <a:ea typeface="Arial Rounded"/>
                      <a:cs typeface="Arial Rounded"/>
                      <a:sym typeface="Arial Rounded"/>
                    </a:rPr>
                    <a:t>3</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Waterfall Model</a:t>
            </a:r>
            <a:endParaRPr/>
          </a:p>
        </p:txBody>
      </p:sp>
      <p:sp>
        <p:nvSpPr>
          <p:cNvPr id="200" name="Google Shape;200;p19"/>
          <p:cNvSpPr/>
          <p:nvPr/>
        </p:nvSpPr>
        <p:spPr>
          <a:xfrm>
            <a:off x="244608" y="995740"/>
            <a:ext cx="6727692" cy="5020029"/>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also called as </a:t>
            </a:r>
            <a:r>
              <a:rPr b="1" lang="en-US" sz="2400">
                <a:solidFill>
                  <a:srgbClr val="222222"/>
                </a:solidFill>
                <a:latin typeface="Arial"/>
                <a:ea typeface="Arial"/>
                <a:cs typeface="Arial"/>
                <a:sym typeface="Arial"/>
              </a:rPr>
              <a:t>linear sequential </a:t>
            </a:r>
            <a:r>
              <a:rPr lang="en-US" sz="2400">
                <a:solidFill>
                  <a:srgbClr val="222222"/>
                </a:solidFill>
                <a:latin typeface="Arial"/>
                <a:ea typeface="Arial"/>
                <a:cs typeface="Arial"/>
                <a:sym typeface="Arial"/>
              </a:rPr>
              <a:t>model.</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In this model whole application is developed in a sequential approach.</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In this model each phase must be completed fully before the next phase begin.</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does not define the process to go back to the previous phase to handle changes in requirement.</a:t>
            </a:r>
            <a:endParaRPr/>
          </a:p>
          <a:p>
            <a:pPr indent="-342900" lvl="0" marL="342900" marR="0" rtl="0" algn="just">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Provides structure to inexperienced staff.</a:t>
            </a:r>
            <a:endParaRPr b="0" i="0" sz="2400">
              <a:solidFill>
                <a:srgbClr val="222222"/>
              </a:solidFill>
              <a:latin typeface="Arial"/>
              <a:ea typeface="Arial"/>
              <a:cs typeface="Arial"/>
              <a:sym typeface="Arial"/>
            </a:endParaRPr>
          </a:p>
        </p:txBody>
      </p:sp>
      <p:pic>
        <p:nvPicPr>
          <p:cNvPr descr="waterfall model এর ছবির ফলাফল" id="201" name="Google Shape;201;p19"/>
          <p:cNvPicPr preferRelativeResize="0"/>
          <p:nvPr/>
        </p:nvPicPr>
        <p:blipFill rotWithShape="1">
          <a:blip r:embed="rId3">
            <a:alphaModFix/>
          </a:blip>
          <a:srcRect b="0" l="0" r="0" t="0"/>
          <a:stretch/>
        </p:blipFill>
        <p:spPr>
          <a:xfrm>
            <a:off x="7213600" y="1155700"/>
            <a:ext cx="4883366" cy="48600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2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3"/>
          <p:cNvPicPr preferRelativeResize="0"/>
          <p:nvPr/>
        </p:nvPicPr>
        <p:blipFill rotWithShape="1">
          <a:blip r:embed="rId3">
            <a:alphaModFix/>
          </a:blip>
          <a:srcRect b="0" l="0" r="0" t="0"/>
          <a:stretch/>
        </p:blipFill>
        <p:spPr>
          <a:xfrm>
            <a:off x="3001757" y="1191418"/>
            <a:ext cx="4975293" cy="493330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Artifacts</a:t>
            </a:r>
            <a:endParaRPr/>
          </a:p>
        </p:txBody>
      </p:sp>
      <p:sp>
        <p:nvSpPr>
          <p:cNvPr id="711" name="Google Shape;711;p74"/>
          <p:cNvSpPr/>
          <p:nvPr/>
        </p:nvSpPr>
        <p:spPr>
          <a:xfrm>
            <a:off x="249956" y="965169"/>
            <a:ext cx="11480834" cy="320087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Product backlog</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The requirements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 list of all desired work on the project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Ideally expressed such that each item has value to the users or customers of the product </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Prioritized by the product owner</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Reprioritized at the start of each sprint</a:t>
            </a:r>
            <a:endParaRPr/>
          </a:p>
          <a:p>
            <a:pPr indent="0" lvl="1" marL="457223" marR="0" rtl="0" algn="l">
              <a:lnSpc>
                <a:spcPct val="15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228600" lvl="1" marL="80012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umLargeLabelled.png" id="712" name="Google Shape;712;p74"/>
          <p:cNvPicPr preferRelativeResize="0"/>
          <p:nvPr/>
        </p:nvPicPr>
        <p:blipFill rotWithShape="1">
          <a:blip r:embed="rId3">
            <a:alphaModFix/>
          </a:blip>
          <a:srcRect b="0" l="0" r="0" t="0"/>
          <a:stretch/>
        </p:blipFill>
        <p:spPr>
          <a:xfrm>
            <a:off x="4150894" y="2890641"/>
            <a:ext cx="6160168" cy="3470977"/>
          </a:xfrm>
          <a:prstGeom prst="rect">
            <a:avLst/>
          </a:prstGeom>
          <a:noFill/>
          <a:ln>
            <a:noFill/>
          </a:ln>
        </p:spPr>
      </p:pic>
      <p:sp>
        <p:nvSpPr>
          <p:cNvPr id="713" name="Google Shape;713;p74"/>
          <p:cNvSpPr/>
          <p:nvPr/>
        </p:nvSpPr>
        <p:spPr>
          <a:xfrm>
            <a:off x="4367463" y="3585411"/>
            <a:ext cx="1347537" cy="218974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Artifacts</a:t>
            </a:r>
            <a:endParaRPr/>
          </a:p>
        </p:txBody>
      </p:sp>
      <p:sp>
        <p:nvSpPr>
          <p:cNvPr id="719" name="Google Shape;719;p75"/>
          <p:cNvSpPr/>
          <p:nvPr/>
        </p:nvSpPr>
        <p:spPr>
          <a:xfrm>
            <a:off x="249956" y="965169"/>
            <a:ext cx="11480834" cy="36163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Sprint backlog</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is the set of Product Backlog items selected for the Sprint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is a forecast by the Development Team about what functionality will be in the next Increment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Sprint Backlog will be changed for the following reasons:</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Over time, the development team has a better understanding of the requirements and may find that new tasks need to be added to the Sprint Backlog.</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Bugs of features are added as new tasks, which are all unfinished tasks committed previously of the Sprint.</a:t>
            </a:r>
            <a:endParaRPr/>
          </a:p>
          <a:p>
            <a:pPr indent="-228600" lvl="1" marL="80012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umLargeLabelled.png" id="720" name="Google Shape;720;p75"/>
          <p:cNvPicPr preferRelativeResize="0"/>
          <p:nvPr/>
        </p:nvPicPr>
        <p:blipFill rotWithShape="1">
          <a:blip r:embed="rId3">
            <a:alphaModFix/>
          </a:blip>
          <a:srcRect b="0" l="0" r="0" t="0"/>
          <a:stretch/>
        </p:blipFill>
        <p:spPr>
          <a:xfrm>
            <a:off x="6285654" y="3991012"/>
            <a:ext cx="5091048" cy="2868576"/>
          </a:xfrm>
          <a:prstGeom prst="rect">
            <a:avLst/>
          </a:prstGeom>
          <a:noFill/>
          <a:ln>
            <a:noFill/>
          </a:ln>
        </p:spPr>
      </p:pic>
      <p:sp>
        <p:nvSpPr>
          <p:cNvPr id="721" name="Google Shape;721;p75"/>
          <p:cNvSpPr/>
          <p:nvPr/>
        </p:nvSpPr>
        <p:spPr>
          <a:xfrm>
            <a:off x="7447548" y="4669841"/>
            <a:ext cx="1155031" cy="174299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6"/>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Artifacts</a:t>
            </a:r>
            <a:endParaRPr/>
          </a:p>
        </p:txBody>
      </p:sp>
      <p:sp>
        <p:nvSpPr>
          <p:cNvPr id="727" name="Google Shape;727;p76"/>
          <p:cNvSpPr/>
          <p:nvPr/>
        </p:nvSpPr>
        <p:spPr>
          <a:xfrm>
            <a:off x="249956" y="965169"/>
            <a:ext cx="6198970" cy="403187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Definition of Done (DoD)</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Every Product Backlog item has </a:t>
            </a:r>
            <a:r>
              <a:rPr b="1" i="0" lang="en-US" sz="1800" u="none" cap="none" strike="noStrike">
                <a:solidFill>
                  <a:srgbClr val="0070C0"/>
                </a:solidFill>
                <a:latin typeface="Arial"/>
                <a:ea typeface="Arial"/>
                <a:cs typeface="Arial"/>
                <a:sym typeface="Arial"/>
              </a:rPr>
              <a:t>acceptance criteria </a:t>
            </a:r>
            <a:r>
              <a:rPr b="0" i="0" lang="en-US" sz="1800" u="none" cap="none" strike="noStrike">
                <a:solidFill>
                  <a:schemeClr val="dk1"/>
                </a:solidFill>
                <a:latin typeface="Arial"/>
                <a:ea typeface="Arial"/>
                <a:cs typeface="Arial"/>
                <a:sym typeface="Arial"/>
              </a:rPr>
              <a:t>that define measurably what must be met when the item is declared to be </a:t>
            </a:r>
            <a:r>
              <a:rPr b="1" i="0" lang="en-US" sz="1800" u="none" cap="none" strike="noStrike">
                <a:solidFill>
                  <a:srgbClr val="0070C0"/>
                </a:solidFill>
                <a:latin typeface="Arial"/>
                <a:ea typeface="Arial"/>
                <a:cs typeface="Arial"/>
                <a:sym typeface="Arial"/>
              </a:rPr>
              <a:t>done.</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Definition of Done is a shared understanding of the Scrum Team on the meaning of work to be complete. </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It typically contains </a:t>
            </a:r>
            <a:r>
              <a:rPr b="1" i="0" lang="en-US" sz="1800" u="none" cap="none" strike="noStrike">
                <a:solidFill>
                  <a:srgbClr val="0070C0"/>
                </a:solidFill>
                <a:latin typeface="Arial"/>
                <a:ea typeface="Arial"/>
                <a:cs typeface="Arial"/>
                <a:sym typeface="Arial"/>
              </a:rPr>
              <a:t>quality criteria</a:t>
            </a:r>
            <a:r>
              <a:rPr b="0" i="0" lang="en-US" sz="1800" u="none" cap="none" strike="noStrike">
                <a:solidFill>
                  <a:schemeClr val="dk1"/>
                </a:solidFill>
                <a:latin typeface="Arial"/>
                <a:ea typeface="Arial"/>
                <a:cs typeface="Arial"/>
                <a:sym typeface="Arial"/>
              </a:rPr>
              <a:t>, </a:t>
            </a:r>
            <a:r>
              <a:rPr b="1" i="0" lang="en-US" sz="1800" u="none" cap="none" strike="noStrike">
                <a:solidFill>
                  <a:srgbClr val="0070C0"/>
                </a:solidFill>
                <a:latin typeface="Arial"/>
                <a:ea typeface="Arial"/>
                <a:cs typeface="Arial"/>
                <a:sym typeface="Arial"/>
              </a:rPr>
              <a:t>constraints</a:t>
            </a:r>
            <a:r>
              <a:rPr b="0" i="0" lang="en-US" sz="1800" u="none" cap="none" strike="noStrike">
                <a:solidFill>
                  <a:schemeClr val="dk1"/>
                </a:solidFill>
                <a:latin typeface="Arial"/>
                <a:ea typeface="Arial"/>
                <a:cs typeface="Arial"/>
                <a:sym typeface="Arial"/>
              </a:rPr>
              <a:t> and overall </a:t>
            </a:r>
            <a:r>
              <a:rPr b="1" i="0" lang="en-US" sz="1800" u="none" cap="none" strike="noStrike">
                <a:solidFill>
                  <a:srgbClr val="0070C0"/>
                </a:solidFill>
                <a:latin typeface="Arial"/>
                <a:ea typeface="Arial"/>
                <a:cs typeface="Arial"/>
                <a:sym typeface="Arial"/>
              </a:rPr>
              <a:t>non-functional requirements</a:t>
            </a:r>
            <a:r>
              <a:rPr b="0" i="0" lang="en-US" sz="1800" u="none" cap="none" strike="noStrike">
                <a:solidFill>
                  <a:schemeClr val="dk1"/>
                </a:solidFill>
                <a:latin typeface="Arial"/>
                <a:ea typeface="Arial"/>
                <a:cs typeface="Arial"/>
                <a:sym typeface="Arial"/>
              </a:rPr>
              <a:t>.</a:t>
            </a:r>
            <a:endParaRPr/>
          </a:p>
          <a:p>
            <a:pPr indent="-228600" lvl="1" marL="80012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Definition of Done (DOD)" id="728" name="Google Shape;728;p76"/>
          <p:cNvPicPr preferRelativeResize="0"/>
          <p:nvPr/>
        </p:nvPicPr>
        <p:blipFill rotWithShape="1">
          <a:blip r:embed="rId3">
            <a:alphaModFix/>
          </a:blip>
          <a:srcRect b="0" l="0" r="0" t="0"/>
          <a:stretch/>
        </p:blipFill>
        <p:spPr>
          <a:xfrm>
            <a:off x="6946900" y="1156033"/>
            <a:ext cx="5153025" cy="537711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7"/>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8303D"/>
              </a:buClr>
              <a:buSzPts val="3600"/>
              <a:buFont typeface="Arial"/>
              <a:buNone/>
            </a:pPr>
            <a:r>
              <a:rPr b="1" i="0" lang="en-US">
                <a:solidFill>
                  <a:srgbClr val="28303D"/>
                </a:solidFill>
                <a:latin typeface="Arial"/>
                <a:ea typeface="Arial"/>
                <a:cs typeface="Arial"/>
                <a:sym typeface="Arial"/>
              </a:rPr>
              <a:t>Importance of DoD</a:t>
            </a:r>
            <a:endParaRPr/>
          </a:p>
        </p:txBody>
      </p:sp>
      <p:pic>
        <p:nvPicPr>
          <p:cNvPr id="734" name="Google Shape;734;p77"/>
          <p:cNvPicPr preferRelativeResize="0"/>
          <p:nvPr/>
        </p:nvPicPr>
        <p:blipFill rotWithShape="1">
          <a:blip r:embed="rId3">
            <a:alphaModFix/>
          </a:blip>
          <a:srcRect b="0" l="0" r="0" t="0"/>
          <a:stretch/>
        </p:blipFill>
        <p:spPr>
          <a:xfrm>
            <a:off x="585693" y="1236866"/>
            <a:ext cx="10870584" cy="45194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Artifacts</a:t>
            </a:r>
            <a:endParaRPr/>
          </a:p>
        </p:txBody>
      </p:sp>
      <p:sp>
        <p:nvSpPr>
          <p:cNvPr id="740" name="Google Shape;740;p78"/>
          <p:cNvSpPr/>
          <p:nvPr/>
        </p:nvSpPr>
        <p:spPr>
          <a:xfrm>
            <a:off x="249956" y="965169"/>
            <a:ext cx="11480834" cy="37111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Burndown chart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are graphs that give an overview of progress over time while completing a project.</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this chart starts with the total number of points the team has taken on for the sprint, and tracks on a day-to-day basis how many of those points have been completed and are ready for the sprint demo.</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As tasks are completed, the graph “burns down” to zero.</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 is usually maintained by the scrum master, and may be updated on a daily basis, perhaps after the daily scrum.</a:t>
            </a:r>
            <a:endParaRPr/>
          </a:p>
          <a:p>
            <a:pPr indent="-342900" lvl="1" marL="800124"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 typical burndown chart starts with a straight diagonal line from the top left to the bottom right, showing an “ideal” burndown rate for the sprint.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9"/>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 - Artifacts</a:t>
            </a:r>
            <a:endParaRPr/>
          </a:p>
        </p:txBody>
      </p:sp>
      <p:pic>
        <p:nvPicPr>
          <p:cNvPr descr="Burndown chart" id="746" name="Google Shape;746;p79"/>
          <p:cNvPicPr preferRelativeResize="0"/>
          <p:nvPr/>
        </p:nvPicPr>
        <p:blipFill rotWithShape="1">
          <a:blip r:embed="rId3">
            <a:alphaModFix/>
          </a:blip>
          <a:srcRect b="0" l="0" r="0" t="0"/>
          <a:stretch/>
        </p:blipFill>
        <p:spPr>
          <a:xfrm>
            <a:off x="649705" y="1347537"/>
            <a:ext cx="10539663" cy="48006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Scrum</a:t>
            </a:r>
            <a:endParaRPr/>
          </a:p>
        </p:txBody>
      </p:sp>
      <p:pic>
        <p:nvPicPr>
          <p:cNvPr descr="image" id="752" name="Google Shape;752;p80"/>
          <p:cNvPicPr preferRelativeResize="0"/>
          <p:nvPr/>
        </p:nvPicPr>
        <p:blipFill rotWithShape="1">
          <a:blip r:embed="rId3">
            <a:alphaModFix/>
          </a:blip>
          <a:srcRect b="0" l="0" r="0" t="0"/>
          <a:stretch/>
        </p:blipFill>
        <p:spPr>
          <a:xfrm>
            <a:off x="1480800" y="1417926"/>
            <a:ext cx="7960666" cy="4686475"/>
          </a:xfrm>
          <a:prstGeom prst="rect">
            <a:avLst/>
          </a:prstGeom>
          <a:noFill/>
          <a:ln>
            <a:noFill/>
          </a:ln>
        </p:spPr>
      </p:pic>
      <p:pic>
        <p:nvPicPr>
          <p:cNvPr descr="image" id="753" name="Google Shape;753;p80"/>
          <p:cNvPicPr preferRelativeResize="0"/>
          <p:nvPr/>
        </p:nvPicPr>
        <p:blipFill rotWithShape="1">
          <a:blip r:embed="rId4">
            <a:alphaModFix/>
          </a:blip>
          <a:srcRect b="0" l="0" r="0" t="0"/>
          <a:stretch/>
        </p:blipFill>
        <p:spPr>
          <a:xfrm>
            <a:off x="2009104" y="1005691"/>
            <a:ext cx="7303574" cy="5768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Story points ????</a:t>
            </a:r>
            <a:endParaRPr/>
          </a:p>
        </p:txBody>
      </p:sp>
      <p:sp>
        <p:nvSpPr>
          <p:cNvPr id="759" name="Google Shape;759;p81"/>
          <p:cNvSpPr txBox="1"/>
          <p:nvPr>
            <p:ph idx="1" type="body"/>
          </p:nvPr>
        </p:nvSpPr>
        <p:spPr>
          <a:xfrm>
            <a:off x="346208" y="1043531"/>
            <a:ext cx="11457930" cy="53694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latin typeface="Arial"/>
                <a:ea typeface="Arial"/>
                <a:cs typeface="Arial"/>
                <a:sym typeface="Arial"/>
              </a:rPr>
              <a:t>Story points are the effort to do something based on the volume, risk, uncertainty and complexity of the work.</a:t>
            </a:r>
            <a:endParaRPr/>
          </a:p>
          <a:p>
            <a:pPr indent="0" lvl="0" marL="0" rtl="0" algn="l">
              <a:lnSpc>
                <a:spcPct val="90000"/>
              </a:lnSpc>
              <a:spcBef>
                <a:spcPts val="1000"/>
              </a:spcBef>
              <a:spcAft>
                <a:spcPts val="0"/>
              </a:spcAft>
              <a:buClr>
                <a:schemeClr val="dk1"/>
              </a:buClr>
              <a:buSzPts val="2400"/>
              <a:buNone/>
            </a:pPr>
            <a:r>
              <a:t/>
            </a:r>
            <a:endParaRPr sz="2400">
              <a:latin typeface="Arial"/>
              <a:ea typeface="Arial"/>
              <a:cs typeface="Arial"/>
              <a:sym typeface="Arial"/>
            </a:endParaRPr>
          </a:p>
        </p:txBody>
      </p:sp>
      <p:sp>
        <p:nvSpPr>
          <p:cNvPr id="760" name="Google Shape;760;p81"/>
          <p:cNvSpPr/>
          <p:nvPr/>
        </p:nvSpPr>
        <p:spPr>
          <a:xfrm>
            <a:off x="346208" y="1750151"/>
            <a:ext cx="11844205"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 other words There are some elements considered before assigning the story points to a situation, which are mentioned below:</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complexity level of a particular story</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potential amount of effort that is required to implement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total number of the unknown affecting and non-affecting factors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How are Story Points Expressed</a:t>
            </a:r>
            <a:endParaRPr/>
          </a:p>
        </p:txBody>
      </p:sp>
      <p:sp>
        <p:nvSpPr>
          <p:cNvPr id="766" name="Google Shape;766;p82"/>
          <p:cNvSpPr txBox="1"/>
          <p:nvPr>
            <p:ph idx="1" type="body"/>
          </p:nvPr>
        </p:nvSpPr>
        <p:spPr>
          <a:xfrm>
            <a:off x="333329" y="966257"/>
            <a:ext cx="11457930" cy="53694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latin typeface="Arial"/>
                <a:ea typeface="Arial"/>
                <a:cs typeface="Arial"/>
                <a:sym typeface="Arial"/>
              </a:rPr>
              <a:t>The story points can be expressed in two different ways</a:t>
            </a:r>
            <a:endParaRPr/>
          </a:p>
          <a:p>
            <a:pPr indent="0" lvl="0" marL="0" rtl="0" algn="l">
              <a:lnSpc>
                <a:spcPct val="90000"/>
              </a:lnSpc>
              <a:spcBef>
                <a:spcPts val="1000"/>
              </a:spcBef>
              <a:spcAft>
                <a:spcPts val="0"/>
              </a:spcAft>
              <a:buClr>
                <a:schemeClr val="dk1"/>
              </a:buClr>
              <a:buSzPts val="1400"/>
              <a:buNone/>
            </a:pPr>
            <a:r>
              <a:t/>
            </a:r>
            <a:endParaRPr b="1">
              <a:latin typeface="Arial"/>
              <a:ea typeface="Arial"/>
              <a:cs typeface="Arial"/>
              <a:sym typeface="Arial"/>
            </a:endParaRPr>
          </a:p>
          <a:p>
            <a:pPr indent="0" lvl="0" marL="0" rtl="0" algn="l">
              <a:lnSpc>
                <a:spcPct val="90000"/>
              </a:lnSpc>
              <a:spcBef>
                <a:spcPts val="1000"/>
              </a:spcBef>
              <a:spcAft>
                <a:spcPts val="0"/>
              </a:spcAft>
              <a:buClr>
                <a:schemeClr val="dk1"/>
              </a:buClr>
              <a:buSzPts val="1400"/>
              <a:buNone/>
            </a:pPr>
            <a:r>
              <a:rPr b="1" lang="en-US">
                <a:latin typeface="Arial"/>
                <a:ea typeface="Arial"/>
                <a:cs typeface="Arial"/>
                <a:sym typeface="Arial"/>
              </a:rPr>
              <a:t>As Numerical Range in terms of Fibonacci Sequence</a:t>
            </a:r>
            <a:endParaRPr/>
          </a:p>
        </p:txBody>
      </p:sp>
      <p:pic>
        <p:nvPicPr>
          <p:cNvPr descr="Story Point Fibonacci Number" id="767" name="Google Shape;767;p82"/>
          <p:cNvPicPr preferRelativeResize="0"/>
          <p:nvPr/>
        </p:nvPicPr>
        <p:blipFill rotWithShape="1">
          <a:blip r:embed="rId3">
            <a:alphaModFix/>
          </a:blip>
          <a:srcRect b="0" l="0" r="0" t="0"/>
          <a:stretch/>
        </p:blipFill>
        <p:spPr>
          <a:xfrm>
            <a:off x="346208" y="2154334"/>
            <a:ext cx="4583850" cy="2850759"/>
          </a:xfrm>
          <a:prstGeom prst="rect">
            <a:avLst/>
          </a:prstGeom>
          <a:noFill/>
          <a:ln>
            <a:noFill/>
          </a:ln>
        </p:spPr>
      </p:pic>
      <p:pic>
        <p:nvPicPr>
          <p:cNvPr descr="http://csharpcorner.mindcrackerinc.netdna-cdn.com/article/agile-story-point-estimation-techniques2/Images/User_Story-TshirtSize.JPG" id="768" name="Google Shape;768;p82"/>
          <p:cNvPicPr preferRelativeResize="0"/>
          <p:nvPr/>
        </p:nvPicPr>
        <p:blipFill rotWithShape="1">
          <a:blip r:embed="rId4">
            <a:alphaModFix/>
          </a:blip>
          <a:srcRect b="0" l="0" r="0" t="0"/>
          <a:stretch/>
        </p:blipFill>
        <p:spPr>
          <a:xfrm>
            <a:off x="5754152" y="2154334"/>
            <a:ext cx="5589050" cy="4322390"/>
          </a:xfrm>
          <a:prstGeom prst="rect">
            <a:avLst/>
          </a:prstGeom>
          <a:noFill/>
          <a:ln>
            <a:noFill/>
          </a:ln>
        </p:spPr>
      </p:pic>
      <p:sp>
        <p:nvSpPr>
          <p:cNvPr id="769" name="Google Shape;769;p82"/>
          <p:cNvSpPr/>
          <p:nvPr/>
        </p:nvSpPr>
        <p:spPr>
          <a:xfrm>
            <a:off x="5827419" y="1669750"/>
            <a:ext cx="476284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 T shirt Size Range in terms of X-S, i.e. Extra Large </a:t>
            </a:r>
            <a:endParaRPr b="1"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When to use Waterfall Model</a:t>
            </a:r>
            <a:endParaRPr/>
          </a:p>
        </p:txBody>
      </p:sp>
      <p:sp>
        <p:nvSpPr>
          <p:cNvPr id="207" name="Google Shape;207;p20"/>
          <p:cNvSpPr/>
          <p:nvPr/>
        </p:nvSpPr>
        <p:spPr>
          <a:xfrm>
            <a:off x="244608" y="978238"/>
            <a:ext cx="11553692" cy="506619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rgbClr val="222222"/>
                </a:solidFill>
                <a:latin typeface="Arial"/>
                <a:ea typeface="Arial"/>
                <a:cs typeface="Arial"/>
                <a:sym typeface="Arial"/>
              </a:rPr>
              <a:t>List of things to consider when using the waterfall:</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requirements are clear and frozen.</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Technology is understood and used by the team in different projects.</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project cannot be delivered in an iterative manner.</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Documentation is essential.</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Professional Project management skills.</a:t>
            </a:r>
            <a:endParaRPr/>
          </a:p>
          <a:p>
            <a:pPr indent="-342900" lvl="0" marL="342900" marR="0" rtl="0" algn="l">
              <a:lnSpc>
                <a:spcPct val="20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The project cost is defined.</a:t>
            </a:r>
            <a:endParaRPr b="0" i="0" sz="2400">
              <a:solidFill>
                <a:srgbClr val="22222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Story Points</a:t>
            </a:r>
            <a:endParaRPr/>
          </a:p>
        </p:txBody>
      </p:sp>
      <p:sp>
        <p:nvSpPr>
          <p:cNvPr id="775" name="Google Shape;775;p83"/>
          <p:cNvSpPr/>
          <p:nvPr/>
        </p:nvSpPr>
        <p:spPr>
          <a:xfrm>
            <a:off x="346208" y="1019457"/>
            <a:ext cx="1136068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Why Story points? Why not map story points with time? What’s the issue?</a:t>
            </a:r>
            <a:endParaRPr i="0" sz="2400">
              <a:solidFill>
                <a:srgbClr val="000000"/>
              </a:solidFill>
              <a:latin typeface="Arial"/>
              <a:ea typeface="Arial"/>
              <a:cs typeface="Arial"/>
              <a:sym typeface="Arial"/>
            </a:endParaRPr>
          </a:p>
        </p:txBody>
      </p:sp>
      <p:pic>
        <p:nvPicPr>
          <p:cNvPr descr="http://www.agilebuddha.com/wp-content/uploads/2015/12/Scrum_Days_vs_StoryPoints.png" id="776" name="Google Shape;776;p83"/>
          <p:cNvPicPr preferRelativeResize="0"/>
          <p:nvPr/>
        </p:nvPicPr>
        <p:blipFill rotWithShape="1">
          <a:blip r:embed="rId3">
            <a:alphaModFix/>
          </a:blip>
          <a:srcRect b="0" l="0" r="0" t="0"/>
          <a:stretch/>
        </p:blipFill>
        <p:spPr>
          <a:xfrm>
            <a:off x="2045102" y="1758980"/>
            <a:ext cx="7962900" cy="4543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4"/>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How much should the team take</a:t>
            </a:r>
            <a:endParaRPr/>
          </a:p>
        </p:txBody>
      </p:sp>
      <p:pic>
        <p:nvPicPr>
          <p:cNvPr descr="image" id="782" name="Google Shape;782;p84"/>
          <p:cNvPicPr preferRelativeResize="0"/>
          <p:nvPr/>
        </p:nvPicPr>
        <p:blipFill rotWithShape="1">
          <a:blip r:embed="rId3">
            <a:alphaModFix/>
          </a:blip>
          <a:srcRect b="0" l="0" r="0" t="0"/>
          <a:stretch/>
        </p:blipFill>
        <p:spPr>
          <a:xfrm>
            <a:off x="1096101" y="1134926"/>
            <a:ext cx="9591675" cy="5372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image" id="787" name="Google Shape;787;p85"/>
          <p:cNvPicPr preferRelativeResize="0"/>
          <p:nvPr/>
        </p:nvPicPr>
        <p:blipFill rotWithShape="1">
          <a:blip r:embed="rId3">
            <a:alphaModFix/>
          </a:blip>
          <a:srcRect b="0" l="0" r="0" t="0"/>
          <a:stretch/>
        </p:blipFill>
        <p:spPr>
          <a:xfrm>
            <a:off x="1357358" y="-91440"/>
            <a:ext cx="9334500" cy="668298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descr="image" id="792" name="Google Shape;792;p86"/>
          <p:cNvPicPr preferRelativeResize="0"/>
          <p:nvPr/>
        </p:nvPicPr>
        <p:blipFill rotWithShape="1">
          <a:blip r:embed="rId3">
            <a:alphaModFix/>
          </a:blip>
          <a:srcRect b="0" l="0" r="0" t="0"/>
          <a:stretch/>
        </p:blipFill>
        <p:spPr>
          <a:xfrm>
            <a:off x="900158" y="156756"/>
            <a:ext cx="9439275" cy="65722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descr="image" id="797" name="Google Shape;797;p87"/>
          <p:cNvPicPr preferRelativeResize="0"/>
          <p:nvPr/>
        </p:nvPicPr>
        <p:blipFill rotWithShape="1">
          <a:blip r:embed="rId3">
            <a:alphaModFix/>
          </a:blip>
          <a:srcRect b="0" l="0" r="0" t="0"/>
          <a:stretch/>
        </p:blipFill>
        <p:spPr>
          <a:xfrm>
            <a:off x="679781" y="1071154"/>
            <a:ext cx="10413721" cy="55125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8"/>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Quiz</a:t>
            </a:r>
            <a:endParaRPr/>
          </a:p>
        </p:txBody>
      </p:sp>
      <p:sp>
        <p:nvSpPr>
          <p:cNvPr id="803" name="Google Shape;803;p88"/>
          <p:cNvSpPr/>
          <p:nvPr/>
        </p:nvSpPr>
        <p:spPr>
          <a:xfrm>
            <a:off x="346208" y="1060850"/>
            <a:ext cx="11437961"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242729"/>
                </a:solidFill>
                <a:latin typeface="Arial"/>
                <a:ea typeface="Arial"/>
                <a:cs typeface="Arial"/>
                <a:sym typeface="Arial"/>
              </a:rPr>
              <a:t>Following is the performance of a Scrum team during the first 6 sprints of a project.</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15 SP</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5 SP</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20 SP</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15 SP</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25 SP</a:t>
            </a:r>
            <a:endParaRPr/>
          </a:p>
          <a:p>
            <a:pPr indent="-127000" lvl="0" marL="0" marR="0" rtl="0" algn="l">
              <a:spcBef>
                <a:spcPts val="0"/>
              </a:spcBef>
              <a:spcAft>
                <a:spcPts val="0"/>
              </a:spcAft>
              <a:buClr>
                <a:srgbClr val="242729"/>
              </a:buClr>
              <a:buSzPts val="2000"/>
              <a:buFont typeface="Calibri"/>
              <a:buAutoNum type="arabicPeriod"/>
            </a:pPr>
            <a:r>
              <a:rPr lang="en-US" sz="2000">
                <a:solidFill>
                  <a:srgbClr val="242729"/>
                </a:solidFill>
                <a:latin typeface="Arial"/>
                <a:ea typeface="Arial"/>
                <a:cs typeface="Arial"/>
                <a:sym typeface="Arial"/>
              </a:rPr>
              <a:t>Sprint. 10 SP</a:t>
            </a:r>
            <a:endParaRPr/>
          </a:p>
          <a:p>
            <a:pPr indent="0" lvl="0" marL="0" marR="0" rtl="0" algn="l">
              <a:spcBef>
                <a:spcPts val="0"/>
              </a:spcBef>
              <a:spcAft>
                <a:spcPts val="0"/>
              </a:spcAft>
              <a:buNone/>
            </a:pPr>
            <a:r>
              <a:rPr b="1" lang="en-US" sz="2000">
                <a:solidFill>
                  <a:srgbClr val="242729"/>
                </a:solidFill>
                <a:latin typeface="Arial"/>
                <a:ea typeface="Arial"/>
                <a:cs typeface="Arial"/>
                <a:sym typeface="Arial"/>
              </a:rPr>
              <a:t>Question 1:</a:t>
            </a:r>
            <a:r>
              <a:rPr lang="en-US" sz="2000">
                <a:solidFill>
                  <a:srgbClr val="242729"/>
                </a:solidFill>
                <a:latin typeface="Arial"/>
                <a:ea typeface="Arial"/>
                <a:cs typeface="Arial"/>
                <a:sym typeface="Arial"/>
              </a:rPr>
              <a:t> What is the velocity of the team ?</a:t>
            </a:r>
            <a:endParaRPr/>
          </a:p>
          <a:p>
            <a:pPr indent="0" lvl="0" marL="0" marR="0" rtl="0" algn="l">
              <a:spcBef>
                <a:spcPts val="0"/>
              </a:spcBef>
              <a:spcAft>
                <a:spcPts val="0"/>
              </a:spcAft>
              <a:buNone/>
            </a:pPr>
            <a:r>
              <a:rPr b="1" lang="en-US" sz="2000">
                <a:solidFill>
                  <a:srgbClr val="242729"/>
                </a:solidFill>
                <a:latin typeface="Arial"/>
                <a:ea typeface="Arial"/>
                <a:cs typeface="Arial"/>
                <a:sym typeface="Arial"/>
              </a:rPr>
              <a:t>Question 2:</a:t>
            </a:r>
            <a:r>
              <a:rPr lang="en-US" sz="2000">
                <a:solidFill>
                  <a:srgbClr val="242729"/>
                </a:solidFill>
                <a:latin typeface="Arial"/>
                <a:ea typeface="Arial"/>
                <a:cs typeface="Arial"/>
                <a:sym typeface="Arial"/>
              </a:rPr>
              <a:t> How many Story Points are likely to be achieved by this team in Sprint 7 ?</a:t>
            </a:r>
            <a:endParaRPr b="0" i="0" sz="2000">
              <a:solidFill>
                <a:srgbClr val="242729"/>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89"/>
          <p:cNvPicPr preferRelativeResize="0"/>
          <p:nvPr/>
        </p:nvPicPr>
        <p:blipFill rotWithShape="1">
          <a:blip r:embed="rId3">
            <a:alphaModFix/>
          </a:blip>
          <a:srcRect b="0" l="0" r="0" t="0"/>
          <a:stretch/>
        </p:blipFill>
        <p:spPr>
          <a:xfrm>
            <a:off x="3347243" y="1740059"/>
            <a:ext cx="5495925" cy="3867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0"/>
          <p:cNvSpPr txBox="1"/>
          <p:nvPr>
            <p:ph type="title"/>
          </p:nvPr>
        </p:nvSpPr>
        <p:spPr>
          <a:xfrm>
            <a:off x="96253" y="3285484"/>
            <a:ext cx="11959389" cy="886397"/>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rgbClr val="0C0C0C"/>
              </a:buClr>
              <a:buSzPts val="3200"/>
              <a:buFont typeface="Tahoma"/>
              <a:buNone/>
            </a:pPr>
            <a:r>
              <a:rPr lang="en-US" sz="3200"/>
              <a:t>Choosing the right Software development life cycle model</a:t>
            </a:r>
            <a:br>
              <a:rPr lang="en-US" sz="3200"/>
            </a:br>
            <a:endParaRPr sz="3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1"/>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Selecting right SDLC</a:t>
            </a:r>
            <a:endParaRPr/>
          </a:p>
        </p:txBody>
      </p:sp>
      <p:sp>
        <p:nvSpPr>
          <p:cNvPr id="819" name="Google Shape;819;p91"/>
          <p:cNvSpPr/>
          <p:nvPr/>
        </p:nvSpPr>
        <p:spPr>
          <a:xfrm>
            <a:off x="5145782" y="2473060"/>
            <a:ext cx="719071" cy="2076904"/>
          </a:xfrm>
          <a:custGeom>
            <a:rect b="b" l="l" r="r" t="t"/>
            <a:pathLst>
              <a:path extrusionOk="0" h="4565302" w="1751018">
                <a:moveTo>
                  <a:pt x="0" y="4565302"/>
                </a:moveTo>
                <a:lnTo>
                  <a:pt x="0" y="260698"/>
                </a:lnTo>
                <a:cubicBezTo>
                  <a:pt x="0" y="116718"/>
                  <a:pt x="116718" y="0"/>
                  <a:pt x="260698" y="0"/>
                </a:cubicBezTo>
                <a:lnTo>
                  <a:pt x="1751018" y="0"/>
                </a:lnTo>
              </a:path>
            </a:pathLst>
          </a:custGeom>
          <a:noFill/>
          <a:ln cap="flat" cmpd="sng" w="355600">
            <a:solidFill>
              <a:srgbClr val="5373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20" name="Google Shape;820;p91"/>
          <p:cNvSpPr/>
          <p:nvPr/>
        </p:nvSpPr>
        <p:spPr>
          <a:xfrm>
            <a:off x="5395196" y="3639943"/>
            <a:ext cx="469658" cy="915548"/>
          </a:xfrm>
          <a:custGeom>
            <a:rect b="b" l="l" r="r" t="t"/>
            <a:pathLst>
              <a:path extrusionOk="0" h="4565302" w="1751018">
                <a:moveTo>
                  <a:pt x="0" y="4565302"/>
                </a:moveTo>
                <a:lnTo>
                  <a:pt x="0" y="260698"/>
                </a:lnTo>
                <a:cubicBezTo>
                  <a:pt x="0" y="116718"/>
                  <a:pt x="116718" y="0"/>
                  <a:pt x="260698" y="0"/>
                </a:cubicBezTo>
                <a:lnTo>
                  <a:pt x="1751018" y="0"/>
                </a:lnTo>
              </a:path>
            </a:pathLst>
          </a:custGeom>
          <a:noFill/>
          <a:ln cap="flat" cmpd="sng" w="355600">
            <a:solidFill>
              <a:srgbClr val="496A7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21" name="Google Shape;821;p91"/>
          <p:cNvSpPr/>
          <p:nvPr/>
        </p:nvSpPr>
        <p:spPr>
          <a:xfrm flipH="1">
            <a:off x="3965073" y="1867735"/>
            <a:ext cx="927536" cy="2682228"/>
          </a:xfrm>
          <a:custGeom>
            <a:rect b="b" l="l" r="r" t="t"/>
            <a:pathLst>
              <a:path extrusionOk="0" h="4565302" w="1751018">
                <a:moveTo>
                  <a:pt x="0" y="4565302"/>
                </a:moveTo>
                <a:lnTo>
                  <a:pt x="0" y="260698"/>
                </a:lnTo>
                <a:cubicBezTo>
                  <a:pt x="0" y="116718"/>
                  <a:pt x="116718" y="0"/>
                  <a:pt x="260698" y="0"/>
                </a:cubicBezTo>
                <a:lnTo>
                  <a:pt x="1751018" y="0"/>
                </a:lnTo>
              </a:path>
            </a:pathLst>
          </a:custGeom>
          <a:noFill/>
          <a:ln cap="flat" cmpd="sng" w="355600">
            <a:solidFill>
              <a:srgbClr val="688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22" name="Google Shape;822;p91"/>
          <p:cNvSpPr/>
          <p:nvPr/>
        </p:nvSpPr>
        <p:spPr>
          <a:xfrm flipH="1">
            <a:off x="3945582" y="2926071"/>
            <a:ext cx="694939" cy="1623893"/>
          </a:xfrm>
          <a:custGeom>
            <a:rect b="b" l="l" r="r" t="t"/>
            <a:pathLst>
              <a:path extrusionOk="0" h="4565302" w="1751018">
                <a:moveTo>
                  <a:pt x="0" y="4565302"/>
                </a:moveTo>
                <a:lnTo>
                  <a:pt x="0" y="260698"/>
                </a:lnTo>
                <a:cubicBezTo>
                  <a:pt x="0" y="116718"/>
                  <a:pt x="116718" y="0"/>
                  <a:pt x="260698" y="0"/>
                </a:cubicBezTo>
                <a:lnTo>
                  <a:pt x="1751018" y="0"/>
                </a:lnTo>
              </a:path>
            </a:pathLst>
          </a:custGeom>
          <a:noFill/>
          <a:ln cap="flat" cmpd="sng" w="355600">
            <a:solidFill>
              <a:srgbClr val="7D98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23" name="Google Shape;823;p91"/>
          <p:cNvSpPr/>
          <p:nvPr/>
        </p:nvSpPr>
        <p:spPr>
          <a:xfrm flipH="1">
            <a:off x="3938984" y="4042132"/>
            <a:ext cx="449651" cy="507832"/>
          </a:xfrm>
          <a:custGeom>
            <a:rect b="b" l="l" r="r" t="t"/>
            <a:pathLst>
              <a:path extrusionOk="0" h="4565302" w="1751018">
                <a:moveTo>
                  <a:pt x="0" y="4565302"/>
                </a:moveTo>
                <a:lnTo>
                  <a:pt x="0" y="260698"/>
                </a:lnTo>
                <a:cubicBezTo>
                  <a:pt x="0" y="116718"/>
                  <a:pt x="116718" y="0"/>
                  <a:pt x="260698" y="0"/>
                </a:cubicBezTo>
                <a:lnTo>
                  <a:pt x="1751018" y="0"/>
                </a:lnTo>
              </a:path>
            </a:pathLst>
          </a:custGeom>
          <a:noFill/>
          <a:ln cap="flat" cmpd="sng" w="355600">
            <a:solidFill>
              <a:srgbClr val="97AE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24" name="Google Shape;824;p91"/>
          <p:cNvSpPr/>
          <p:nvPr/>
        </p:nvSpPr>
        <p:spPr>
          <a:xfrm>
            <a:off x="3903357" y="4848319"/>
            <a:ext cx="633463" cy="1586049"/>
          </a:xfrm>
          <a:prstGeom prst="rect">
            <a:avLst/>
          </a:prstGeom>
          <a:solidFill>
            <a:srgbClr val="7D98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25" name="Google Shape;825;p91"/>
          <p:cNvSpPr/>
          <p:nvPr/>
        </p:nvSpPr>
        <p:spPr>
          <a:xfrm>
            <a:off x="4533739" y="4848319"/>
            <a:ext cx="698243" cy="1586049"/>
          </a:xfrm>
          <a:prstGeom prst="rect">
            <a:avLst/>
          </a:prstGeom>
          <a:solidFill>
            <a:srgbClr val="6886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26" name="Google Shape;826;p91"/>
          <p:cNvSpPr/>
          <p:nvPr/>
        </p:nvSpPr>
        <p:spPr>
          <a:xfrm>
            <a:off x="5228886" y="4843630"/>
            <a:ext cx="633463" cy="1586049"/>
          </a:xfrm>
          <a:prstGeom prst="rect">
            <a:avLst/>
          </a:prstGeom>
          <a:solidFill>
            <a:srgbClr val="5373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27" name="Google Shape;827;p91"/>
          <p:cNvSpPr/>
          <p:nvPr/>
        </p:nvSpPr>
        <p:spPr>
          <a:xfrm>
            <a:off x="3270684" y="4848319"/>
            <a:ext cx="633463" cy="1586049"/>
          </a:xfrm>
          <a:prstGeom prst="rect">
            <a:avLst/>
          </a:prstGeom>
          <a:solidFill>
            <a:srgbClr val="97AE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28" name="Google Shape;828;p91"/>
          <p:cNvSpPr/>
          <p:nvPr/>
        </p:nvSpPr>
        <p:spPr>
          <a:xfrm>
            <a:off x="5860149" y="4843630"/>
            <a:ext cx="633463" cy="1586049"/>
          </a:xfrm>
          <a:prstGeom prst="rect">
            <a:avLst/>
          </a:prstGeom>
          <a:solidFill>
            <a:srgbClr val="496A7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29" name="Google Shape;829;p91"/>
          <p:cNvSpPr/>
          <p:nvPr/>
        </p:nvSpPr>
        <p:spPr>
          <a:xfrm>
            <a:off x="3272274" y="4527796"/>
            <a:ext cx="1254369" cy="323084"/>
          </a:xfrm>
          <a:custGeom>
            <a:rect b="b" l="l" r="r" t="t"/>
            <a:pathLst>
              <a:path extrusionOk="0" h="323084" w="1254369">
                <a:moveTo>
                  <a:pt x="983443" y="0"/>
                </a:moveTo>
                <a:lnTo>
                  <a:pt x="986644" y="0"/>
                </a:lnTo>
                <a:lnTo>
                  <a:pt x="1058224" y="0"/>
                </a:lnTo>
                <a:lnTo>
                  <a:pt x="1063213" y="0"/>
                </a:lnTo>
                <a:lnTo>
                  <a:pt x="1174598" y="0"/>
                </a:lnTo>
                <a:lnTo>
                  <a:pt x="1226451" y="0"/>
                </a:lnTo>
                <a:lnTo>
                  <a:pt x="1254368" y="0"/>
                </a:lnTo>
                <a:lnTo>
                  <a:pt x="1254369" y="0"/>
                </a:lnTo>
                <a:lnTo>
                  <a:pt x="632881" y="323084"/>
                </a:lnTo>
                <a:lnTo>
                  <a:pt x="488294" y="323084"/>
                </a:lnTo>
                <a:lnTo>
                  <a:pt x="436736" y="323084"/>
                </a:lnTo>
                <a:lnTo>
                  <a:pt x="408524" y="323084"/>
                </a:lnTo>
                <a:lnTo>
                  <a:pt x="297139" y="323084"/>
                </a:lnTo>
                <a:lnTo>
                  <a:pt x="239807" y="323084"/>
                </a:lnTo>
                <a:lnTo>
                  <a:pt x="217369" y="323084"/>
                </a:lnTo>
                <a:lnTo>
                  <a:pt x="0" y="323084"/>
                </a:lnTo>
                <a:lnTo>
                  <a:pt x="972326" y="4689"/>
                </a:lnTo>
                <a:close/>
              </a:path>
            </a:pathLst>
          </a:custGeom>
          <a:solidFill>
            <a:srgbClr val="6A89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0" name="Google Shape;830;p91"/>
          <p:cNvSpPr/>
          <p:nvPr/>
        </p:nvSpPr>
        <p:spPr>
          <a:xfrm>
            <a:off x="3885782" y="4527796"/>
            <a:ext cx="885826" cy="323084"/>
          </a:xfrm>
          <a:custGeom>
            <a:rect b="b" l="l" r="r" t="t"/>
            <a:pathLst>
              <a:path extrusionOk="0" h="323084" w="885826">
                <a:moveTo>
                  <a:pt x="629306" y="0"/>
                </a:moveTo>
                <a:lnTo>
                  <a:pt x="629925" y="0"/>
                </a:lnTo>
                <a:lnTo>
                  <a:pt x="652708" y="0"/>
                </a:lnTo>
                <a:lnTo>
                  <a:pt x="668782" y="0"/>
                </a:lnTo>
                <a:lnTo>
                  <a:pt x="827277" y="0"/>
                </a:lnTo>
                <a:lnTo>
                  <a:pt x="859249" y="0"/>
                </a:lnTo>
                <a:lnTo>
                  <a:pt x="879231" y="0"/>
                </a:lnTo>
                <a:lnTo>
                  <a:pt x="885826" y="0"/>
                </a:lnTo>
                <a:lnTo>
                  <a:pt x="662921" y="323084"/>
                </a:lnTo>
                <a:lnTo>
                  <a:pt x="472220" y="323084"/>
                </a:lnTo>
                <a:lnTo>
                  <a:pt x="429803" y="323084"/>
                </a:lnTo>
                <a:lnTo>
                  <a:pt x="401174" y="323084"/>
                </a:lnTo>
                <a:lnTo>
                  <a:pt x="281753" y="323084"/>
                </a:lnTo>
                <a:lnTo>
                  <a:pt x="249925" y="323084"/>
                </a:lnTo>
                <a:lnTo>
                  <a:pt x="203822" y="323084"/>
                </a:lnTo>
                <a:lnTo>
                  <a:pt x="0" y="323084"/>
                </a:lnTo>
                <a:close/>
              </a:path>
            </a:pathLst>
          </a:custGeom>
          <a:solidFill>
            <a:srgbClr val="5B73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1" name="Google Shape;831;p91"/>
          <p:cNvSpPr/>
          <p:nvPr/>
        </p:nvSpPr>
        <p:spPr>
          <a:xfrm flipH="1">
            <a:off x="5250787" y="4527796"/>
            <a:ext cx="1254369" cy="323084"/>
          </a:xfrm>
          <a:custGeom>
            <a:rect b="b" l="l" r="r" t="t"/>
            <a:pathLst>
              <a:path extrusionOk="0" h="323084" w="1254369">
                <a:moveTo>
                  <a:pt x="1254369" y="0"/>
                </a:moveTo>
                <a:lnTo>
                  <a:pt x="1254368" y="0"/>
                </a:lnTo>
                <a:lnTo>
                  <a:pt x="1226451" y="0"/>
                </a:lnTo>
                <a:lnTo>
                  <a:pt x="1174598" y="0"/>
                </a:lnTo>
                <a:lnTo>
                  <a:pt x="1063213" y="0"/>
                </a:lnTo>
                <a:lnTo>
                  <a:pt x="1058224" y="0"/>
                </a:lnTo>
                <a:lnTo>
                  <a:pt x="986644" y="0"/>
                </a:lnTo>
                <a:lnTo>
                  <a:pt x="983443" y="0"/>
                </a:lnTo>
                <a:lnTo>
                  <a:pt x="972326" y="4689"/>
                </a:lnTo>
                <a:lnTo>
                  <a:pt x="0" y="323084"/>
                </a:lnTo>
                <a:lnTo>
                  <a:pt x="217369" y="323084"/>
                </a:lnTo>
                <a:lnTo>
                  <a:pt x="239807" y="323084"/>
                </a:lnTo>
                <a:lnTo>
                  <a:pt x="297139" y="323084"/>
                </a:lnTo>
                <a:lnTo>
                  <a:pt x="408524" y="323084"/>
                </a:lnTo>
                <a:lnTo>
                  <a:pt x="436736" y="323084"/>
                </a:lnTo>
                <a:lnTo>
                  <a:pt x="488294" y="323084"/>
                </a:lnTo>
                <a:lnTo>
                  <a:pt x="632881" y="323084"/>
                </a:lnTo>
                <a:close/>
              </a:path>
            </a:pathLst>
          </a:custGeom>
          <a:solidFill>
            <a:srgbClr val="364F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2" name="Google Shape;832;p91"/>
          <p:cNvSpPr/>
          <p:nvPr/>
        </p:nvSpPr>
        <p:spPr>
          <a:xfrm flipH="1">
            <a:off x="5011692" y="4527796"/>
            <a:ext cx="879231" cy="323084"/>
          </a:xfrm>
          <a:custGeom>
            <a:rect b="b" l="l" r="r" t="t"/>
            <a:pathLst>
              <a:path extrusionOk="0" h="323084" w="879231">
                <a:moveTo>
                  <a:pt x="879231" y="0"/>
                </a:moveTo>
                <a:lnTo>
                  <a:pt x="871415" y="0"/>
                </a:lnTo>
                <a:lnTo>
                  <a:pt x="859249" y="0"/>
                </a:lnTo>
                <a:lnTo>
                  <a:pt x="827276" y="0"/>
                </a:lnTo>
                <a:lnTo>
                  <a:pt x="668782" y="0"/>
                </a:lnTo>
                <a:lnTo>
                  <a:pt x="652708" y="0"/>
                </a:lnTo>
                <a:lnTo>
                  <a:pt x="629924" y="0"/>
                </a:lnTo>
                <a:lnTo>
                  <a:pt x="629306" y="0"/>
                </a:lnTo>
                <a:lnTo>
                  <a:pt x="0" y="323084"/>
                </a:lnTo>
                <a:lnTo>
                  <a:pt x="203821" y="323084"/>
                </a:lnTo>
                <a:lnTo>
                  <a:pt x="249925" y="323084"/>
                </a:lnTo>
                <a:lnTo>
                  <a:pt x="281753" y="323084"/>
                </a:lnTo>
                <a:lnTo>
                  <a:pt x="401173" y="323084"/>
                </a:lnTo>
                <a:lnTo>
                  <a:pt x="429803" y="323084"/>
                </a:lnTo>
                <a:lnTo>
                  <a:pt x="472220" y="323084"/>
                </a:lnTo>
                <a:lnTo>
                  <a:pt x="648510" y="323084"/>
                </a:lnTo>
                <a:lnTo>
                  <a:pt x="867128" y="6214"/>
                </a:lnTo>
                <a:close/>
              </a:path>
            </a:pathLst>
          </a:custGeom>
          <a:solidFill>
            <a:srgbClr val="3E56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3" name="Google Shape;833;p91"/>
          <p:cNvSpPr/>
          <p:nvPr/>
        </p:nvSpPr>
        <p:spPr>
          <a:xfrm>
            <a:off x="4521331" y="4527796"/>
            <a:ext cx="726522" cy="323084"/>
          </a:xfrm>
          <a:custGeom>
            <a:rect b="b" l="l" r="r" t="t"/>
            <a:pathLst>
              <a:path extrusionOk="0" h="323084" w="726522">
                <a:moveTo>
                  <a:pt x="225425" y="0"/>
                </a:moveTo>
                <a:lnTo>
                  <a:pt x="247330" y="0"/>
                </a:lnTo>
                <a:lnTo>
                  <a:pt x="304861" y="0"/>
                </a:lnTo>
                <a:lnTo>
                  <a:pt x="448435" y="0"/>
                </a:lnTo>
                <a:lnTo>
                  <a:pt x="501097" y="0"/>
                </a:lnTo>
                <a:lnTo>
                  <a:pt x="504592" y="0"/>
                </a:lnTo>
                <a:lnTo>
                  <a:pt x="726522" y="323084"/>
                </a:lnTo>
                <a:lnTo>
                  <a:pt x="548998" y="323084"/>
                </a:lnTo>
                <a:lnTo>
                  <a:pt x="447355" y="323084"/>
                </a:lnTo>
                <a:lnTo>
                  <a:pt x="253767" y="323084"/>
                </a:lnTo>
                <a:lnTo>
                  <a:pt x="204298" y="323084"/>
                </a:lnTo>
                <a:lnTo>
                  <a:pt x="0" y="323084"/>
                </a:lnTo>
                <a:lnTo>
                  <a:pt x="235785" y="15082"/>
                </a:lnTo>
                <a:close/>
              </a:path>
            </a:pathLst>
          </a:custGeom>
          <a:solidFill>
            <a:srgbClr val="4E646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4" name="Google Shape;834;p91"/>
          <p:cNvSpPr/>
          <p:nvPr/>
        </p:nvSpPr>
        <p:spPr>
          <a:xfrm>
            <a:off x="3381206" y="1552856"/>
            <a:ext cx="635000" cy="635000"/>
          </a:xfrm>
          <a:prstGeom prst="ellipse">
            <a:avLst/>
          </a:prstGeom>
          <a:solidFill>
            <a:srgbClr val="6886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835" name="Google Shape;835;p91"/>
          <p:cNvSpPr/>
          <p:nvPr/>
        </p:nvSpPr>
        <p:spPr>
          <a:xfrm>
            <a:off x="3381206" y="2584730"/>
            <a:ext cx="635000" cy="635000"/>
          </a:xfrm>
          <a:prstGeom prst="ellipse">
            <a:avLst/>
          </a:prstGeom>
          <a:solidFill>
            <a:srgbClr val="7D98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Open Sans Light"/>
              <a:ea typeface="Open Sans Light"/>
              <a:cs typeface="Open Sans Light"/>
              <a:sym typeface="Open Sans Light"/>
            </a:endParaRPr>
          </a:p>
        </p:txBody>
      </p:sp>
      <p:sp>
        <p:nvSpPr>
          <p:cNvPr id="836" name="Google Shape;836;p91"/>
          <p:cNvSpPr/>
          <p:nvPr/>
        </p:nvSpPr>
        <p:spPr>
          <a:xfrm>
            <a:off x="3381206" y="3711856"/>
            <a:ext cx="635000" cy="635000"/>
          </a:xfrm>
          <a:prstGeom prst="ellipse">
            <a:avLst/>
          </a:prstGeom>
          <a:solidFill>
            <a:srgbClr val="97AE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Open Sans Light"/>
              <a:ea typeface="Open Sans Light"/>
              <a:cs typeface="Open Sans Light"/>
              <a:sym typeface="Open Sans Light"/>
            </a:endParaRPr>
          </a:p>
        </p:txBody>
      </p:sp>
      <p:sp>
        <p:nvSpPr>
          <p:cNvPr id="837" name="Google Shape;837;p91"/>
          <p:cNvSpPr/>
          <p:nvPr/>
        </p:nvSpPr>
        <p:spPr>
          <a:xfrm>
            <a:off x="5818854" y="2171981"/>
            <a:ext cx="635000" cy="635000"/>
          </a:xfrm>
          <a:prstGeom prst="ellipse">
            <a:avLst/>
          </a:prstGeom>
          <a:solidFill>
            <a:srgbClr val="5373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Open Sans Light"/>
              <a:ea typeface="Open Sans Light"/>
              <a:cs typeface="Open Sans Light"/>
              <a:sym typeface="Open Sans Light"/>
            </a:endParaRPr>
          </a:p>
        </p:txBody>
      </p:sp>
      <p:sp>
        <p:nvSpPr>
          <p:cNvPr id="838" name="Google Shape;838;p91"/>
          <p:cNvSpPr/>
          <p:nvPr/>
        </p:nvSpPr>
        <p:spPr>
          <a:xfrm>
            <a:off x="5818854" y="3325196"/>
            <a:ext cx="635000" cy="635000"/>
          </a:xfrm>
          <a:prstGeom prst="ellipse">
            <a:avLst/>
          </a:prstGeom>
          <a:solidFill>
            <a:srgbClr val="496A7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Open Sans Light"/>
              <a:ea typeface="Open Sans Light"/>
              <a:cs typeface="Open Sans Light"/>
              <a:sym typeface="Open Sans Light"/>
            </a:endParaRPr>
          </a:p>
        </p:txBody>
      </p:sp>
      <p:pic>
        <p:nvPicPr>
          <p:cNvPr id="839" name="Google Shape;839;p91"/>
          <p:cNvPicPr preferRelativeResize="0"/>
          <p:nvPr/>
        </p:nvPicPr>
        <p:blipFill rotWithShape="1">
          <a:blip r:embed="rId3">
            <a:alphaModFix/>
          </a:blip>
          <a:srcRect b="0" l="0" r="0" t="0"/>
          <a:stretch/>
        </p:blipFill>
        <p:spPr>
          <a:xfrm>
            <a:off x="5971143" y="3485355"/>
            <a:ext cx="368154" cy="310362"/>
          </a:xfrm>
          <a:prstGeom prst="rect">
            <a:avLst/>
          </a:prstGeom>
          <a:noFill/>
          <a:ln>
            <a:noFill/>
          </a:ln>
        </p:spPr>
      </p:pic>
      <p:pic>
        <p:nvPicPr>
          <p:cNvPr id="840" name="Google Shape;840;p91"/>
          <p:cNvPicPr preferRelativeResize="0"/>
          <p:nvPr/>
        </p:nvPicPr>
        <p:blipFill rotWithShape="1">
          <a:blip r:embed="rId4">
            <a:alphaModFix/>
          </a:blip>
          <a:srcRect b="0" l="0" r="0" t="0"/>
          <a:stretch/>
        </p:blipFill>
        <p:spPr>
          <a:xfrm>
            <a:off x="3519368" y="1663675"/>
            <a:ext cx="383989" cy="371988"/>
          </a:xfrm>
          <a:prstGeom prst="rect">
            <a:avLst/>
          </a:prstGeom>
          <a:noFill/>
          <a:ln>
            <a:noFill/>
          </a:ln>
        </p:spPr>
      </p:pic>
      <p:pic>
        <p:nvPicPr>
          <p:cNvPr id="841" name="Google Shape;841;p91"/>
          <p:cNvPicPr preferRelativeResize="0"/>
          <p:nvPr/>
        </p:nvPicPr>
        <p:blipFill rotWithShape="1">
          <a:blip r:embed="rId5">
            <a:alphaModFix/>
          </a:blip>
          <a:srcRect b="0" l="0" r="0" t="0"/>
          <a:stretch/>
        </p:blipFill>
        <p:spPr>
          <a:xfrm>
            <a:off x="3506712" y="2724045"/>
            <a:ext cx="328333" cy="328333"/>
          </a:xfrm>
          <a:prstGeom prst="rect">
            <a:avLst/>
          </a:prstGeom>
          <a:noFill/>
          <a:ln>
            <a:noFill/>
          </a:ln>
        </p:spPr>
      </p:pic>
      <p:pic>
        <p:nvPicPr>
          <p:cNvPr id="842" name="Google Shape;842;p91"/>
          <p:cNvPicPr preferRelativeResize="0"/>
          <p:nvPr/>
        </p:nvPicPr>
        <p:blipFill rotWithShape="1">
          <a:blip r:embed="rId6">
            <a:alphaModFix/>
          </a:blip>
          <a:srcRect b="0" l="0" r="0" t="0"/>
          <a:stretch/>
        </p:blipFill>
        <p:spPr>
          <a:xfrm>
            <a:off x="5936516" y="2325118"/>
            <a:ext cx="399676" cy="328727"/>
          </a:xfrm>
          <a:prstGeom prst="rect">
            <a:avLst/>
          </a:prstGeom>
          <a:noFill/>
          <a:ln>
            <a:noFill/>
          </a:ln>
        </p:spPr>
      </p:pic>
      <p:pic>
        <p:nvPicPr>
          <p:cNvPr id="843" name="Google Shape;843;p91"/>
          <p:cNvPicPr preferRelativeResize="0"/>
          <p:nvPr/>
        </p:nvPicPr>
        <p:blipFill rotWithShape="1">
          <a:blip r:embed="rId7">
            <a:alphaModFix/>
          </a:blip>
          <a:srcRect b="0" l="0" r="0" t="0"/>
          <a:stretch/>
        </p:blipFill>
        <p:spPr>
          <a:xfrm>
            <a:off x="3464711" y="3910307"/>
            <a:ext cx="430599" cy="247650"/>
          </a:xfrm>
          <a:prstGeom prst="rect">
            <a:avLst/>
          </a:prstGeom>
          <a:noFill/>
          <a:ln>
            <a:noFill/>
          </a:ln>
        </p:spPr>
      </p:pic>
      <p:sp>
        <p:nvSpPr>
          <p:cNvPr id="844" name="Google Shape;844;p91"/>
          <p:cNvSpPr/>
          <p:nvPr/>
        </p:nvSpPr>
        <p:spPr>
          <a:xfrm>
            <a:off x="6510056" y="2234452"/>
            <a:ext cx="68159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57565A"/>
                </a:solidFill>
                <a:latin typeface="Open Sans Light"/>
                <a:ea typeface="Open Sans Light"/>
                <a:cs typeface="Open Sans Light"/>
                <a:sym typeface="Open Sans Light"/>
              </a:rPr>
              <a:t>01</a:t>
            </a:r>
            <a:endParaRPr/>
          </a:p>
        </p:txBody>
      </p:sp>
      <p:sp>
        <p:nvSpPr>
          <p:cNvPr id="845" name="Google Shape;845;p91"/>
          <p:cNvSpPr/>
          <p:nvPr/>
        </p:nvSpPr>
        <p:spPr>
          <a:xfrm>
            <a:off x="7152437" y="2364992"/>
            <a:ext cx="3768310" cy="52322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Should have proper knowledge of SDLC</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Need to understand those.</a:t>
            </a:r>
            <a:endParaRPr/>
          </a:p>
        </p:txBody>
      </p:sp>
      <p:sp>
        <p:nvSpPr>
          <p:cNvPr id="846" name="Google Shape;846;p91"/>
          <p:cNvSpPr/>
          <p:nvPr/>
        </p:nvSpPr>
        <p:spPr>
          <a:xfrm>
            <a:off x="6516654" y="2035663"/>
            <a:ext cx="19706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57565A"/>
                </a:solidFill>
                <a:latin typeface="Open Sans Light"/>
                <a:ea typeface="Open Sans Light"/>
                <a:cs typeface="Open Sans Light"/>
                <a:sym typeface="Open Sans Light"/>
              </a:rPr>
              <a:t>Learn SDLC</a:t>
            </a:r>
            <a:endParaRPr/>
          </a:p>
        </p:txBody>
      </p:sp>
      <p:sp>
        <p:nvSpPr>
          <p:cNvPr id="847" name="Google Shape;847;p91"/>
          <p:cNvSpPr/>
          <p:nvPr/>
        </p:nvSpPr>
        <p:spPr>
          <a:xfrm>
            <a:off x="6510056" y="3397438"/>
            <a:ext cx="68159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57565A"/>
                </a:solidFill>
                <a:latin typeface="Open Sans Light"/>
                <a:ea typeface="Open Sans Light"/>
                <a:cs typeface="Open Sans Light"/>
                <a:sym typeface="Open Sans Light"/>
              </a:rPr>
              <a:t>03</a:t>
            </a:r>
            <a:endParaRPr/>
          </a:p>
        </p:txBody>
      </p:sp>
      <p:sp>
        <p:nvSpPr>
          <p:cNvPr id="848" name="Google Shape;848;p91"/>
          <p:cNvSpPr/>
          <p:nvPr/>
        </p:nvSpPr>
        <p:spPr>
          <a:xfrm>
            <a:off x="7152437" y="3527978"/>
            <a:ext cx="5037975" cy="267765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the size of team and their skills?</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the selected technology we use for implementing the solution?</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client and stakeholders concerns and priorities?</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the geographical situation (distributed team)?</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the size and complexity of software?</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the type of projects we do?</a:t>
            </a:r>
            <a:endParaRPr/>
          </a:p>
          <a:p>
            <a:pPr indent="-285750" lvl="0" marL="285750" marR="0" rtl="0" algn="l">
              <a:spcBef>
                <a:spcPts val="0"/>
              </a:spcBef>
              <a:spcAft>
                <a:spcPts val="0"/>
              </a:spcAft>
              <a:buClr>
                <a:srgbClr val="222222"/>
              </a:buClr>
              <a:buSzPts val="1400"/>
              <a:buFont typeface="Arial"/>
              <a:buChar char="•"/>
            </a:pPr>
            <a:r>
              <a:rPr lang="en-US" sz="1400">
                <a:solidFill>
                  <a:srgbClr val="222222"/>
                </a:solidFill>
                <a:latin typeface="arial"/>
                <a:ea typeface="arial"/>
                <a:cs typeface="arial"/>
                <a:sym typeface="arial"/>
              </a:rPr>
              <a:t>Is the SDLC suitable for our software engineering capability?</a:t>
            </a:r>
            <a:endParaRPr/>
          </a:p>
        </p:txBody>
      </p:sp>
      <p:sp>
        <p:nvSpPr>
          <p:cNvPr id="849" name="Google Shape;849;p91"/>
          <p:cNvSpPr/>
          <p:nvPr/>
        </p:nvSpPr>
        <p:spPr>
          <a:xfrm>
            <a:off x="6516653" y="3198649"/>
            <a:ext cx="45621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57565A"/>
                </a:solidFill>
                <a:latin typeface="Open Sans Light"/>
                <a:ea typeface="Open Sans Light"/>
                <a:cs typeface="Open Sans Light"/>
                <a:sym typeface="Open Sans Light"/>
              </a:rPr>
              <a:t>Define the Criteria</a:t>
            </a:r>
            <a:endParaRPr/>
          </a:p>
        </p:txBody>
      </p:sp>
      <p:sp>
        <p:nvSpPr>
          <p:cNvPr id="850" name="Google Shape;850;p91"/>
          <p:cNvSpPr/>
          <p:nvPr/>
        </p:nvSpPr>
        <p:spPr>
          <a:xfrm>
            <a:off x="2636146" y="3912119"/>
            <a:ext cx="71045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57565A"/>
                </a:solidFill>
                <a:latin typeface="Open Sans Light"/>
                <a:ea typeface="Open Sans Light"/>
                <a:cs typeface="Open Sans Light"/>
                <a:sym typeface="Open Sans Light"/>
              </a:rPr>
              <a:t>05</a:t>
            </a:r>
            <a:endParaRPr/>
          </a:p>
        </p:txBody>
      </p:sp>
      <p:sp>
        <p:nvSpPr>
          <p:cNvPr id="851" name="Google Shape;851;p91"/>
          <p:cNvSpPr/>
          <p:nvPr/>
        </p:nvSpPr>
        <p:spPr>
          <a:xfrm>
            <a:off x="0" y="4042659"/>
            <a:ext cx="2717216" cy="160043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rgbClr val="222222"/>
                </a:solidFill>
                <a:latin typeface="arial"/>
                <a:ea typeface="arial"/>
                <a:cs typeface="arial"/>
                <a:sym typeface="arial"/>
              </a:rPr>
              <a:t>You can always optimize the SDLC during the project execution</a:t>
            </a:r>
            <a:endParaRPr/>
          </a:p>
          <a:p>
            <a:pPr indent="0" lvl="0" marL="0" marR="0" rtl="0" algn="r">
              <a:spcBef>
                <a:spcPts val="0"/>
              </a:spcBef>
              <a:spcAft>
                <a:spcPts val="0"/>
              </a:spcAft>
              <a:buNone/>
            </a:pPr>
            <a:r>
              <a:rPr lang="en-US" sz="1400">
                <a:solidFill>
                  <a:srgbClr val="222222"/>
                </a:solidFill>
                <a:latin typeface="arial"/>
                <a:ea typeface="arial"/>
                <a:cs typeface="arial"/>
                <a:sym typeface="arial"/>
              </a:rPr>
              <a:t>You can even make your own SDLC model which optimum for your organization or the type of projects you are involved in.</a:t>
            </a:r>
            <a:endParaRPr/>
          </a:p>
        </p:txBody>
      </p:sp>
      <p:sp>
        <p:nvSpPr>
          <p:cNvPr id="852" name="Google Shape;852;p91"/>
          <p:cNvSpPr/>
          <p:nvPr/>
        </p:nvSpPr>
        <p:spPr>
          <a:xfrm>
            <a:off x="1301865" y="3713330"/>
            <a:ext cx="197069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rgbClr val="57565A"/>
                </a:solidFill>
                <a:latin typeface="Open Sans Light"/>
                <a:ea typeface="Open Sans Light"/>
                <a:cs typeface="Open Sans Light"/>
                <a:sym typeface="Open Sans Light"/>
              </a:rPr>
              <a:t>Optimize</a:t>
            </a:r>
            <a:endParaRPr/>
          </a:p>
        </p:txBody>
      </p:sp>
      <p:sp>
        <p:nvSpPr>
          <p:cNvPr id="853" name="Google Shape;853;p91"/>
          <p:cNvSpPr/>
          <p:nvPr/>
        </p:nvSpPr>
        <p:spPr>
          <a:xfrm>
            <a:off x="2636146" y="2577092"/>
            <a:ext cx="68159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57565A"/>
                </a:solidFill>
                <a:latin typeface="Open Sans Light"/>
                <a:ea typeface="Open Sans Light"/>
                <a:cs typeface="Open Sans Light"/>
                <a:sym typeface="Open Sans Light"/>
              </a:rPr>
              <a:t>04</a:t>
            </a:r>
            <a:endParaRPr/>
          </a:p>
        </p:txBody>
      </p:sp>
      <p:sp>
        <p:nvSpPr>
          <p:cNvPr id="854" name="Google Shape;854;p91"/>
          <p:cNvSpPr/>
          <p:nvPr/>
        </p:nvSpPr>
        <p:spPr>
          <a:xfrm>
            <a:off x="0" y="2671536"/>
            <a:ext cx="2717216" cy="116955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rgbClr val="222222"/>
                </a:solidFill>
                <a:latin typeface="arial"/>
                <a:ea typeface="arial"/>
                <a:cs typeface="arial"/>
                <a:sym typeface="arial"/>
              </a:rPr>
              <a:t>give each criterion a defined weight and score for each option.  you should document this decision and share it with the related stakeholders.</a:t>
            </a:r>
            <a:endParaRPr/>
          </a:p>
        </p:txBody>
      </p:sp>
      <p:sp>
        <p:nvSpPr>
          <p:cNvPr id="855" name="Google Shape;855;p91"/>
          <p:cNvSpPr/>
          <p:nvPr/>
        </p:nvSpPr>
        <p:spPr>
          <a:xfrm>
            <a:off x="1301865" y="2378303"/>
            <a:ext cx="197069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rgbClr val="57565A"/>
                </a:solidFill>
                <a:latin typeface="Open Sans Light"/>
                <a:ea typeface="Open Sans Light"/>
                <a:cs typeface="Open Sans Light"/>
                <a:sym typeface="Open Sans Light"/>
              </a:rPr>
              <a:t>Decide</a:t>
            </a:r>
            <a:endParaRPr/>
          </a:p>
        </p:txBody>
      </p:sp>
      <p:sp>
        <p:nvSpPr>
          <p:cNvPr id="856" name="Google Shape;856;p91"/>
          <p:cNvSpPr/>
          <p:nvPr/>
        </p:nvSpPr>
        <p:spPr>
          <a:xfrm>
            <a:off x="2636146" y="1392644"/>
            <a:ext cx="68159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57565A"/>
                </a:solidFill>
                <a:latin typeface="Open Sans Light"/>
                <a:ea typeface="Open Sans Light"/>
                <a:cs typeface="Open Sans Light"/>
                <a:sym typeface="Open Sans Light"/>
              </a:rPr>
              <a:t>02</a:t>
            </a:r>
            <a:endParaRPr/>
          </a:p>
        </p:txBody>
      </p:sp>
      <p:sp>
        <p:nvSpPr>
          <p:cNvPr id="857" name="Google Shape;857;p91"/>
          <p:cNvSpPr/>
          <p:nvPr/>
        </p:nvSpPr>
        <p:spPr>
          <a:xfrm>
            <a:off x="0" y="1487039"/>
            <a:ext cx="2695074"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rgbClr val="222222"/>
                </a:solidFill>
                <a:latin typeface="arial"/>
                <a:ea typeface="arial"/>
                <a:cs typeface="arial"/>
                <a:sym typeface="arial"/>
              </a:rPr>
              <a:t>business domain, stakeholders concerns and requirements, business priorities need to be considered</a:t>
            </a:r>
            <a:endParaRPr/>
          </a:p>
        </p:txBody>
      </p:sp>
      <p:sp>
        <p:nvSpPr>
          <p:cNvPr id="858" name="Google Shape;858;p91"/>
          <p:cNvSpPr/>
          <p:nvPr/>
        </p:nvSpPr>
        <p:spPr>
          <a:xfrm>
            <a:off x="346208" y="1193855"/>
            <a:ext cx="2926347"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rgbClr val="57565A"/>
                </a:solidFill>
                <a:latin typeface="Open Sans Light"/>
                <a:ea typeface="Open Sans Light"/>
                <a:cs typeface="Open Sans Light"/>
                <a:sym typeface="Open Sans Light"/>
              </a:rPr>
              <a:t>Stakeholders Need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300"/>
                                        <p:tgtEl>
                                          <p:spTgt spid="827"/>
                                        </p:tgtEl>
                                      </p:cBhvr>
                                    </p:animEffect>
                                  </p:childTnLst>
                                </p:cTn>
                              </p:par>
                              <p:par>
                                <p:cTn fill="hold" nodeType="withEffect" presetClass="entr" presetID="10" presetSubtype="0">
                                  <p:stCondLst>
                                    <p:cond delay="200"/>
                                  </p:stCondLst>
                                  <p:childTnLst>
                                    <p:set>
                                      <p:cBhvr>
                                        <p:cTn dur="1" fill="hold">
                                          <p:stCondLst>
                                            <p:cond delay="0"/>
                                          </p:stCondLst>
                                        </p:cTn>
                                        <p:tgtEl>
                                          <p:spTgt spid="829"/>
                                        </p:tgtEl>
                                        <p:attrNameLst>
                                          <p:attrName>style.visibility</p:attrName>
                                        </p:attrNameLst>
                                      </p:cBhvr>
                                      <p:to>
                                        <p:strVal val="visible"/>
                                      </p:to>
                                    </p:set>
                                    <p:animEffect filter="fade" transition="in">
                                      <p:cBhvr>
                                        <p:cTn dur="200"/>
                                        <p:tgtEl>
                                          <p:spTgt spid="829"/>
                                        </p:tgtEl>
                                      </p:cBhvr>
                                    </p:animEffect>
                                  </p:childTnLst>
                                </p:cTn>
                              </p:par>
                              <p:par>
                                <p:cTn fill="hold" nodeType="withEffect" presetClass="entr" presetID="10" presetSubtype="0">
                                  <p:stCondLst>
                                    <p:cond delay="300"/>
                                  </p:stCondLst>
                                  <p:childTnLst>
                                    <p:set>
                                      <p:cBhvr>
                                        <p:cTn dur="1" fill="hold">
                                          <p:stCondLst>
                                            <p:cond delay="0"/>
                                          </p:stCondLst>
                                        </p:cTn>
                                        <p:tgtEl>
                                          <p:spTgt spid="823"/>
                                        </p:tgtEl>
                                        <p:attrNameLst>
                                          <p:attrName>style.visibility</p:attrName>
                                        </p:attrNameLst>
                                      </p:cBhvr>
                                      <p:to>
                                        <p:strVal val="visible"/>
                                      </p:to>
                                    </p:set>
                                    <p:animEffect filter="fade" transition="in">
                                      <p:cBhvr>
                                        <p:cTn dur="300"/>
                                        <p:tgtEl>
                                          <p:spTgt spid="823"/>
                                        </p:tgtEl>
                                      </p:cBhvr>
                                    </p:animEffect>
                                  </p:childTnLst>
                                </p:cTn>
                              </p:par>
                              <p:par>
                                <p:cTn fill="hold" nodeType="withEffect" presetClass="entr" presetID="10" presetSubtype="0">
                                  <p:stCondLst>
                                    <p:cond delay="500"/>
                                  </p:stCondLst>
                                  <p:childTnLst>
                                    <p:set>
                                      <p:cBhvr>
                                        <p:cTn dur="1" fill="hold">
                                          <p:stCondLst>
                                            <p:cond delay="0"/>
                                          </p:stCondLst>
                                        </p:cTn>
                                        <p:tgtEl>
                                          <p:spTgt spid="836"/>
                                        </p:tgtEl>
                                        <p:attrNameLst>
                                          <p:attrName>style.visibility</p:attrName>
                                        </p:attrNameLst>
                                      </p:cBhvr>
                                      <p:to>
                                        <p:strVal val="visible"/>
                                      </p:to>
                                    </p:set>
                                    <p:animEffect filter="fade" transition="in">
                                      <p:cBhvr>
                                        <p:cTn dur="300"/>
                                        <p:tgtEl>
                                          <p:spTgt spid="836"/>
                                        </p:tgtEl>
                                      </p:cBhvr>
                                    </p:animEffect>
                                  </p:childTnLst>
                                </p:cTn>
                              </p:par>
                              <p:par>
                                <p:cTn fill="hold" nodeType="withEffect" presetClass="entr" presetID="10" presetSubtype="0">
                                  <p:stCondLst>
                                    <p:cond delay="500"/>
                                  </p:stCondLst>
                                  <p:childTnLst>
                                    <p:set>
                                      <p:cBhvr>
                                        <p:cTn dur="1" fill="hold">
                                          <p:stCondLst>
                                            <p:cond delay="0"/>
                                          </p:stCondLst>
                                        </p:cTn>
                                        <p:tgtEl>
                                          <p:spTgt spid="839"/>
                                        </p:tgtEl>
                                        <p:attrNameLst>
                                          <p:attrName>style.visibility</p:attrName>
                                        </p:attrNameLst>
                                      </p:cBhvr>
                                      <p:to>
                                        <p:strVal val="visible"/>
                                      </p:to>
                                    </p:set>
                                    <p:animEffect filter="fade" transition="in">
                                      <p:cBhvr>
                                        <p:cTn dur="300"/>
                                        <p:tgtEl>
                                          <p:spTgt spid="839"/>
                                        </p:tgtEl>
                                      </p:cBhvr>
                                    </p:animEffect>
                                  </p:childTnLst>
                                </p:cTn>
                              </p:par>
                              <p:par>
                                <p:cTn fill="hold" nodeType="withEffect" presetClass="entr" presetID="10" presetSubtype="0">
                                  <p:stCondLst>
                                    <p:cond delay="500"/>
                                  </p:stCondLst>
                                  <p:childTnLst>
                                    <p:set>
                                      <p:cBhvr>
                                        <p:cTn dur="1" fill="hold">
                                          <p:stCondLst>
                                            <p:cond delay="0"/>
                                          </p:stCondLst>
                                        </p:cTn>
                                        <p:tgtEl>
                                          <p:spTgt spid="850"/>
                                        </p:tgtEl>
                                        <p:attrNameLst>
                                          <p:attrName>style.visibility</p:attrName>
                                        </p:attrNameLst>
                                      </p:cBhvr>
                                      <p:to>
                                        <p:strVal val="visible"/>
                                      </p:to>
                                    </p:set>
                                    <p:animEffect filter="fade" transition="in">
                                      <p:cBhvr>
                                        <p:cTn dur="300"/>
                                        <p:tgtEl>
                                          <p:spTgt spid="850"/>
                                        </p:tgtEl>
                                      </p:cBhvr>
                                    </p:animEffect>
                                  </p:childTnLst>
                                </p:cTn>
                              </p:par>
                              <p:par>
                                <p:cTn fill="hold" nodeType="withEffect" presetClass="entr" presetID="10" presetSubtype="0">
                                  <p:stCondLst>
                                    <p:cond delay="500"/>
                                  </p:stCondLst>
                                  <p:childTnLst>
                                    <p:set>
                                      <p:cBhvr>
                                        <p:cTn dur="1" fill="hold">
                                          <p:stCondLst>
                                            <p:cond delay="0"/>
                                          </p:stCondLst>
                                        </p:cTn>
                                        <p:tgtEl>
                                          <p:spTgt spid="851"/>
                                        </p:tgtEl>
                                        <p:attrNameLst>
                                          <p:attrName>style.visibility</p:attrName>
                                        </p:attrNameLst>
                                      </p:cBhvr>
                                      <p:to>
                                        <p:strVal val="visible"/>
                                      </p:to>
                                    </p:set>
                                    <p:animEffect filter="fade" transition="in">
                                      <p:cBhvr>
                                        <p:cTn dur="300"/>
                                        <p:tgtEl>
                                          <p:spTgt spid="851"/>
                                        </p:tgtEl>
                                      </p:cBhvr>
                                    </p:animEffect>
                                  </p:childTnLst>
                                </p:cTn>
                              </p:par>
                              <p:par>
                                <p:cTn fill="hold" nodeType="withEffect" presetClass="entr" presetID="10" presetSubtype="0">
                                  <p:stCondLst>
                                    <p:cond delay="500"/>
                                  </p:stCondLst>
                                  <p:childTnLst>
                                    <p:set>
                                      <p:cBhvr>
                                        <p:cTn dur="1" fill="hold">
                                          <p:stCondLst>
                                            <p:cond delay="0"/>
                                          </p:stCondLst>
                                        </p:cTn>
                                        <p:tgtEl>
                                          <p:spTgt spid="852"/>
                                        </p:tgtEl>
                                        <p:attrNameLst>
                                          <p:attrName>style.visibility</p:attrName>
                                        </p:attrNameLst>
                                      </p:cBhvr>
                                      <p:to>
                                        <p:strVal val="visible"/>
                                      </p:to>
                                    </p:set>
                                    <p:animEffect filter="fade" transition="in">
                                      <p:cBhvr>
                                        <p:cTn dur="300"/>
                                        <p:tgtEl>
                                          <p:spTgt spid="852"/>
                                        </p:tgtEl>
                                      </p:cBhvr>
                                    </p:animEffect>
                                  </p:childTnLst>
                                </p:cTn>
                              </p:par>
                              <p:par>
                                <p:cTn fill="hold" nodeType="withEffect" presetClass="entr" presetID="10" presetSubtype="0">
                                  <p:stCondLst>
                                    <p:cond delay="200"/>
                                  </p:stCondLst>
                                  <p:childTnLst>
                                    <p:set>
                                      <p:cBhvr>
                                        <p:cTn dur="1" fill="hold">
                                          <p:stCondLst>
                                            <p:cond delay="0"/>
                                          </p:stCondLst>
                                        </p:cTn>
                                        <p:tgtEl>
                                          <p:spTgt spid="824"/>
                                        </p:tgtEl>
                                        <p:attrNameLst>
                                          <p:attrName>style.visibility</p:attrName>
                                        </p:attrNameLst>
                                      </p:cBhvr>
                                      <p:to>
                                        <p:strVal val="visible"/>
                                      </p:to>
                                    </p:set>
                                    <p:animEffect filter="fade" transition="in">
                                      <p:cBhvr>
                                        <p:cTn dur="300"/>
                                        <p:tgtEl>
                                          <p:spTgt spid="824"/>
                                        </p:tgtEl>
                                      </p:cBhvr>
                                    </p:animEffect>
                                  </p:childTnLst>
                                </p:cTn>
                              </p:par>
                              <p:par>
                                <p:cTn fill="hold" nodeType="withEffect" presetClass="entr" presetID="10" presetSubtype="0">
                                  <p:stCondLst>
                                    <p:cond delay="300"/>
                                  </p:stCondLst>
                                  <p:childTnLst>
                                    <p:set>
                                      <p:cBhvr>
                                        <p:cTn dur="1" fill="hold">
                                          <p:stCondLst>
                                            <p:cond delay="0"/>
                                          </p:stCondLst>
                                        </p:cTn>
                                        <p:tgtEl>
                                          <p:spTgt spid="830"/>
                                        </p:tgtEl>
                                        <p:attrNameLst>
                                          <p:attrName>style.visibility</p:attrName>
                                        </p:attrNameLst>
                                      </p:cBhvr>
                                      <p:to>
                                        <p:strVal val="visible"/>
                                      </p:to>
                                    </p:set>
                                    <p:animEffect filter="fade" transition="in">
                                      <p:cBhvr>
                                        <p:cTn dur="200"/>
                                        <p:tgtEl>
                                          <p:spTgt spid="830"/>
                                        </p:tgtEl>
                                      </p:cBhvr>
                                    </p:animEffect>
                                  </p:childTnLst>
                                </p:cTn>
                              </p:par>
                              <p:par>
                                <p:cTn fill="hold" nodeType="withEffect" presetClass="entr" presetID="10" presetSubtype="0">
                                  <p:stCondLst>
                                    <p:cond delay="400"/>
                                  </p:stCondLst>
                                  <p:childTnLst>
                                    <p:set>
                                      <p:cBhvr>
                                        <p:cTn dur="1" fill="hold">
                                          <p:stCondLst>
                                            <p:cond delay="0"/>
                                          </p:stCondLst>
                                        </p:cTn>
                                        <p:tgtEl>
                                          <p:spTgt spid="822"/>
                                        </p:tgtEl>
                                        <p:attrNameLst>
                                          <p:attrName>style.visibility</p:attrName>
                                        </p:attrNameLst>
                                      </p:cBhvr>
                                      <p:to>
                                        <p:strVal val="visible"/>
                                      </p:to>
                                    </p:set>
                                    <p:animEffect filter="fade" transition="in">
                                      <p:cBhvr>
                                        <p:cTn dur="300"/>
                                        <p:tgtEl>
                                          <p:spTgt spid="822"/>
                                        </p:tgtEl>
                                      </p:cBhvr>
                                    </p:animEffect>
                                  </p:childTnLst>
                                </p:cTn>
                              </p:par>
                              <p:par>
                                <p:cTn fill="hold" nodeType="withEffect" presetClass="entr" presetID="10" presetSubtype="0">
                                  <p:stCondLst>
                                    <p:cond delay="600"/>
                                  </p:stCondLst>
                                  <p:childTnLst>
                                    <p:set>
                                      <p:cBhvr>
                                        <p:cTn dur="1" fill="hold">
                                          <p:stCondLst>
                                            <p:cond delay="0"/>
                                          </p:stCondLst>
                                        </p:cTn>
                                        <p:tgtEl>
                                          <p:spTgt spid="835"/>
                                        </p:tgtEl>
                                        <p:attrNameLst>
                                          <p:attrName>style.visibility</p:attrName>
                                        </p:attrNameLst>
                                      </p:cBhvr>
                                      <p:to>
                                        <p:strVal val="visible"/>
                                      </p:to>
                                    </p:set>
                                    <p:animEffect filter="fade" transition="in">
                                      <p:cBhvr>
                                        <p:cTn dur="300"/>
                                        <p:tgtEl>
                                          <p:spTgt spid="835"/>
                                        </p:tgtEl>
                                      </p:cBhvr>
                                    </p:animEffect>
                                  </p:childTnLst>
                                </p:cTn>
                              </p:par>
                              <p:par>
                                <p:cTn fill="hold" nodeType="withEffect" presetClass="entr" presetID="10" presetSubtype="0">
                                  <p:stCondLst>
                                    <p:cond delay="600"/>
                                  </p:stCondLst>
                                  <p:childTnLst>
                                    <p:set>
                                      <p:cBhvr>
                                        <p:cTn dur="1" fill="hold">
                                          <p:stCondLst>
                                            <p:cond delay="0"/>
                                          </p:stCondLst>
                                        </p:cTn>
                                        <p:tgtEl>
                                          <p:spTgt spid="840"/>
                                        </p:tgtEl>
                                        <p:attrNameLst>
                                          <p:attrName>style.visibility</p:attrName>
                                        </p:attrNameLst>
                                      </p:cBhvr>
                                      <p:to>
                                        <p:strVal val="visible"/>
                                      </p:to>
                                    </p:set>
                                    <p:animEffect filter="fade" transition="in">
                                      <p:cBhvr>
                                        <p:cTn dur="300"/>
                                        <p:tgtEl>
                                          <p:spTgt spid="840"/>
                                        </p:tgtEl>
                                      </p:cBhvr>
                                    </p:animEffect>
                                  </p:childTnLst>
                                </p:cTn>
                              </p:par>
                              <p:par>
                                <p:cTn fill="hold" nodeType="withEffect" presetClass="entr" presetID="10" presetSubtype="0">
                                  <p:stCondLst>
                                    <p:cond delay="600"/>
                                  </p:stCondLst>
                                  <p:childTnLst>
                                    <p:set>
                                      <p:cBhvr>
                                        <p:cTn dur="1" fill="hold">
                                          <p:stCondLst>
                                            <p:cond delay="0"/>
                                          </p:stCondLst>
                                        </p:cTn>
                                        <p:tgtEl>
                                          <p:spTgt spid="853"/>
                                        </p:tgtEl>
                                        <p:attrNameLst>
                                          <p:attrName>style.visibility</p:attrName>
                                        </p:attrNameLst>
                                      </p:cBhvr>
                                      <p:to>
                                        <p:strVal val="visible"/>
                                      </p:to>
                                    </p:set>
                                    <p:animEffect filter="fade" transition="in">
                                      <p:cBhvr>
                                        <p:cTn dur="300"/>
                                        <p:tgtEl>
                                          <p:spTgt spid="853"/>
                                        </p:tgtEl>
                                      </p:cBhvr>
                                    </p:animEffect>
                                  </p:childTnLst>
                                </p:cTn>
                              </p:par>
                              <p:par>
                                <p:cTn fill="hold" nodeType="withEffect" presetClass="entr" presetID="10" presetSubtype="0">
                                  <p:stCondLst>
                                    <p:cond delay="600"/>
                                  </p:stCondLst>
                                  <p:childTnLst>
                                    <p:set>
                                      <p:cBhvr>
                                        <p:cTn dur="1" fill="hold">
                                          <p:stCondLst>
                                            <p:cond delay="0"/>
                                          </p:stCondLst>
                                        </p:cTn>
                                        <p:tgtEl>
                                          <p:spTgt spid="854"/>
                                        </p:tgtEl>
                                        <p:attrNameLst>
                                          <p:attrName>style.visibility</p:attrName>
                                        </p:attrNameLst>
                                      </p:cBhvr>
                                      <p:to>
                                        <p:strVal val="visible"/>
                                      </p:to>
                                    </p:set>
                                    <p:animEffect filter="fade" transition="in">
                                      <p:cBhvr>
                                        <p:cTn dur="300"/>
                                        <p:tgtEl>
                                          <p:spTgt spid="854"/>
                                        </p:tgtEl>
                                      </p:cBhvr>
                                    </p:animEffect>
                                  </p:childTnLst>
                                </p:cTn>
                              </p:par>
                              <p:par>
                                <p:cTn fill="hold" nodeType="withEffect" presetClass="entr" presetID="10" presetSubtype="0">
                                  <p:stCondLst>
                                    <p:cond delay="600"/>
                                  </p:stCondLst>
                                  <p:childTnLst>
                                    <p:set>
                                      <p:cBhvr>
                                        <p:cTn dur="1" fill="hold">
                                          <p:stCondLst>
                                            <p:cond delay="0"/>
                                          </p:stCondLst>
                                        </p:cTn>
                                        <p:tgtEl>
                                          <p:spTgt spid="855"/>
                                        </p:tgtEl>
                                        <p:attrNameLst>
                                          <p:attrName>style.visibility</p:attrName>
                                        </p:attrNameLst>
                                      </p:cBhvr>
                                      <p:to>
                                        <p:strVal val="visible"/>
                                      </p:to>
                                    </p:set>
                                    <p:animEffect filter="fade" transition="in">
                                      <p:cBhvr>
                                        <p:cTn dur="300"/>
                                        <p:tgtEl>
                                          <p:spTgt spid="855"/>
                                        </p:tgtEl>
                                      </p:cBhvr>
                                    </p:animEffect>
                                  </p:childTnLst>
                                </p:cTn>
                              </p:par>
                              <p:par>
                                <p:cTn fill="hold" nodeType="withEffect" presetClass="entr" presetID="10" presetSubtype="0">
                                  <p:stCondLst>
                                    <p:cond delay="400"/>
                                  </p:stCondLst>
                                  <p:childTnLst>
                                    <p:set>
                                      <p:cBhvr>
                                        <p:cTn dur="1" fill="hold">
                                          <p:stCondLst>
                                            <p:cond delay="0"/>
                                          </p:stCondLst>
                                        </p:cTn>
                                        <p:tgtEl>
                                          <p:spTgt spid="825"/>
                                        </p:tgtEl>
                                        <p:attrNameLst>
                                          <p:attrName>style.visibility</p:attrName>
                                        </p:attrNameLst>
                                      </p:cBhvr>
                                      <p:to>
                                        <p:strVal val="visible"/>
                                      </p:to>
                                    </p:set>
                                    <p:animEffect filter="fade" transition="in">
                                      <p:cBhvr>
                                        <p:cTn dur="300"/>
                                        <p:tgtEl>
                                          <p:spTgt spid="825"/>
                                        </p:tgtEl>
                                      </p:cBhvr>
                                    </p:animEffect>
                                  </p:childTnLst>
                                </p:cTn>
                              </p:par>
                              <p:par>
                                <p:cTn fill="hold" nodeType="withEffect" presetClass="entr" presetID="10" presetSubtype="0">
                                  <p:stCondLst>
                                    <p:cond delay="500"/>
                                  </p:stCondLst>
                                  <p:childTnLst>
                                    <p:set>
                                      <p:cBhvr>
                                        <p:cTn dur="1" fill="hold">
                                          <p:stCondLst>
                                            <p:cond delay="0"/>
                                          </p:stCondLst>
                                        </p:cTn>
                                        <p:tgtEl>
                                          <p:spTgt spid="833"/>
                                        </p:tgtEl>
                                        <p:attrNameLst>
                                          <p:attrName>style.visibility</p:attrName>
                                        </p:attrNameLst>
                                      </p:cBhvr>
                                      <p:to>
                                        <p:strVal val="visible"/>
                                      </p:to>
                                    </p:set>
                                    <p:animEffect filter="fade" transition="in">
                                      <p:cBhvr>
                                        <p:cTn dur="300"/>
                                        <p:tgtEl>
                                          <p:spTgt spid="833"/>
                                        </p:tgtEl>
                                      </p:cBhvr>
                                    </p:animEffect>
                                  </p:childTnLst>
                                </p:cTn>
                              </p:par>
                              <p:par>
                                <p:cTn fill="hold" nodeType="withEffect" presetClass="entr" presetID="10" presetSubtype="0">
                                  <p:stCondLst>
                                    <p:cond delay="600"/>
                                  </p:stCondLst>
                                  <p:childTnLst>
                                    <p:set>
                                      <p:cBhvr>
                                        <p:cTn dur="1" fill="hold">
                                          <p:stCondLst>
                                            <p:cond delay="0"/>
                                          </p:stCondLst>
                                        </p:cTn>
                                        <p:tgtEl>
                                          <p:spTgt spid="821"/>
                                        </p:tgtEl>
                                        <p:attrNameLst>
                                          <p:attrName>style.visibility</p:attrName>
                                        </p:attrNameLst>
                                      </p:cBhvr>
                                      <p:to>
                                        <p:strVal val="visible"/>
                                      </p:to>
                                    </p:set>
                                    <p:animEffect filter="fade" transition="in">
                                      <p:cBhvr>
                                        <p:cTn dur="300"/>
                                        <p:tgtEl>
                                          <p:spTgt spid="821"/>
                                        </p:tgtEl>
                                      </p:cBhvr>
                                    </p:animEffect>
                                  </p:childTnLst>
                                </p:cTn>
                              </p:par>
                              <p:par>
                                <p:cTn fill="hold" nodeType="withEffect" presetClass="entr" presetID="10" presetSubtype="0">
                                  <p:stCondLst>
                                    <p:cond delay="800"/>
                                  </p:stCondLst>
                                  <p:childTnLst>
                                    <p:set>
                                      <p:cBhvr>
                                        <p:cTn dur="1" fill="hold">
                                          <p:stCondLst>
                                            <p:cond delay="0"/>
                                          </p:stCondLst>
                                        </p:cTn>
                                        <p:tgtEl>
                                          <p:spTgt spid="834"/>
                                        </p:tgtEl>
                                        <p:attrNameLst>
                                          <p:attrName>style.visibility</p:attrName>
                                        </p:attrNameLst>
                                      </p:cBhvr>
                                      <p:to>
                                        <p:strVal val="visible"/>
                                      </p:to>
                                    </p:set>
                                    <p:animEffect filter="fade" transition="in">
                                      <p:cBhvr>
                                        <p:cTn dur="300"/>
                                        <p:tgtEl>
                                          <p:spTgt spid="834"/>
                                        </p:tgtEl>
                                      </p:cBhvr>
                                    </p:animEffect>
                                  </p:childTnLst>
                                </p:cTn>
                              </p:par>
                              <p:par>
                                <p:cTn fill="hold" nodeType="withEffect" presetClass="entr" presetID="10" presetSubtype="0">
                                  <p:stCondLst>
                                    <p:cond delay="800"/>
                                  </p:stCondLst>
                                  <p:childTnLst>
                                    <p:set>
                                      <p:cBhvr>
                                        <p:cTn dur="1" fill="hold">
                                          <p:stCondLst>
                                            <p:cond delay="0"/>
                                          </p:stCondLst>
                                        </p:cTn>
                                        <p:tgtEl>
                                          <p:spTgt spid="841"/>
                                        </p:tgtEl>
                                        <p:attrNameLst>
                                          <p:attrName>style.visibility</p:attrName>
                                        </p:attrNameLst>
                                      </p:cBhvr>
                                      <p:to>
                                        <p:strVal val="visible"/>
                                      </p:to>
                                    </p:set>
                                    <p:animEffect filter="fade" transition="in">
                                      <p:cBhvr>
                                        <p:cTn dur="300"/>
                                        <p:tgtEl>
                                          <p:spTgt spid="841"/>
                                        </p:tgtEl>
                                      </p:cBhvr>
                                    </p:animEffect>
                                  </p:childTnLst>
                                </p:cTn>
                              </p:par>
                              <p:par>
                                <p:cTn fill="hold" nodeType="withEffect" presetClass="entr" presetID="10" presetSubtype="0">
                                  <p:stCondLst>
                                    <p:cond delay="800"/>
                                  </p:stCondLst>
                                  <p:childTnLst>
                                    <p:set>
                                      <p:cBhvr>
                                        <p:cTn dur="1" fill="hold">
                                          <p:stCondLst>
                                            <p:cond delay="0"/>
                                          </p:stCondLst>
                                        </p:cTn>
                                        <p:tgtEl>
                                          <p:spTgt spid="856"/>
                                        </p:tgtEl>
                                        <p:attrNameLst>
                                          <p:attrName>style.visibility</p:attrName>
                                        </p:attrNameLst>
                                      </p:cBhvr>
                                      <p:to>
                                        <p:strVal val="visible"/>
                                      </p:to>
                                    </p:set>
                                    <p:animEffect filter="fade" transition="in">
                                      <p:cBhvr>
                                        <p:cTn dur="300"/>
                                        <p:tgtEl>
                                          <p:spTgt spid="856"/>
                                        </p:tgtEl>
                                      </p:cBhvr>
                                    </p:animEffect>
                                  </p:childTnLst>
                                </p:cTn>
                              </p:par>
                              <p:par>
                                <p:cTn fill="hold" nodeType="withEffect" presetClass="entr" presetID="10" presetSubtype="0">
                                  <p:stCondLst>
                                    <p:cond delay="800"/>
                                  </p:stCondLst>
                                  <p:childTnLst>
                                    <p:set>
                                      <p:cBhvr>
                                        <p:cTn dur="1" fill="hold">
                                          <p:stCondLst>
                                            <p:cond delay="0"/>
                                          </p:stCondLst>
                                        </p:cTn>
                                        <p:tgtEl>
                                          <p:spTgt spid="857"/>
                                        </p:tgtEl>
                                        <p:attrNameLst>
                                          <p:attrName>style.visibility</p:attrName>
                                        </p:attrNameLst>
                                      </p:cBhvr>
                                      <p:to>
                                        <p:strVal val="visible"/>
                                      </p:to>
                                    </p:set>
                                    <p:animEffect filter="fade" transition="in">
                                      <p:cBhvr>
                                        <p:cTn dur="300"/>
                                        <p:tgtEl>
                                          <p:spTgt spid="857"/>
                                        </p:tgtEl>
                                      </p:cBhvr>
                                    </p:animEffect>
                                  </p:childTnLst>
                                </p:cTn>
                              </p:par>
                              <p:par>
                                <p:cTn fill="hold" nodeType="withEffect" presetClass="entr" presetID="10" presetSubtype="0">
                                  <p:stCondLst>
                                    <p:cond delay="800"/>
                                  </p:stCondLst>
                                  <p:childTnLst>
                                    <p:set>
                                      <p:cBhvr>
                                        <p:cTn dur="1" fill="hold">
                                          <p:stCondLst>
                                            <p:cond delay="0"/>
                                          </p:stCondLst>
                                        </p:cTn>
                                        <p:tgtEl>
                                          <p:spTgt spid="858"/>
                                        </p:tgtEl>
                                        <p:attrNameLst>
                                          <p:attrName>style.visibility</p:attrName>
                                        </p:attrNameLst>
                                      </p:cBhvr>
                                      <p:to>
                                        <p:strVal val="visible"/>
                                      </p:to>
                                    </p:set>
                                    <p:animEffect filter="fade" transition="in">
                                      <p:cBhvr>
                                        <p:cTn dur="300"/>
                                        <p:tgtEl>
                                          <p:spTgt spid="858"/>
                                        </p:tgtEl>
                                      </p:cBhvr>
                                    </p:animEffect>
                                  </p:childTnLst>
                                </p:cTn>
                              </p:par>
                              <p:par>
                                <p:cTn fill="hold" nodeType="withEffect" presetClass="entr" presetID="10" presetSubtype="0">
                                  <p:stCondLst>
                                    <p:cond delay="600"/>
                                  </p:stCondLst>
                                  <p:childTnLst>
                                    <p:set>
                                      <p:cBhvr>
                                        <p:cTn dur="1" fill="hold">
                                          <p:stCondLst>
                                            <p:cond delay="0"/>
                                          </p:stCondLst>
                                        </p:cTn>
                                        <p:tgtEl>
                                          <p:spTgt spid="826"/>
                                        </p:tgtEl>
                                        <p:attrNameLst>
                                          <p:attrName>style.visibility</p:attrName>
                                        </p:attrNameLst>
                                      </p:cBhvr>
                                      <p:to>
                                        <p:strVal val="visible"/>
                                      </p:to>
                                    </p:set>
                                    <p:animEffect filter="fade" transition="in">
                                      <p:cBhvr>
                                        <p:cTn dur="300"/>
                                        <p:tgtEl>
                                          <p:spTgt spid="826"/>
                                        </p:tgtEl>
                                      </p:cBhvr>
                                    </p:animEffect>
                                  </p:childTnLst>
                                </p:cTn>
                              </p:par>
                              <p:par>
                                <p:cTn fill="hold" nodeType="withEffect" presetClass="entr" presetID="10" presetSubtype="0">
                                  <p:stCondLst>
                                    <p:cond delay="700"/>
                                  </p:stCondLst>
                                  <p:childTnLst>
                                    <p:set>
                                      <p:cBhvr>
                                        <p:cTn dur="1" fill="hold">
                                          <p:stCondLst>
                                            <p:cond delay="0"/>
                                          </p:stCondLst>
                                        </p:cTn>
                                        <p:tgtEl>
                                          <p:spTgt spid="832"/>
                                        </p:tgtEl>
                                        <p:attrNameLst>
                                          <p:attrName>style.visibility</p:attrName>
                                        </p:attrNameLst>
                                      </p:cBhvr>
                                      <p:to>
                                        <p:strVal val="visible"/>
                                      </p:to>
                                    </p:set>
                                    <p:animEffect filter="fade" transition="in">
                                      <p:cBhvr>
                                        <p:cTn dur="200"/>
                                        <p:tgtEl>
                                          <p:spTgt spid="832"/>
                                        </p:tgtEl>
                                      </p:cBhvr>
                                    </p:animEffect>
                                  </p:childTnLst>
                                </p:cTn>
                              </p:par>
                              <p:par>
                                <p:cTn fill="hold" nodeType="withEffect" presetClass="entr" presetID="10" presetSubtype="0">
                                  <p:stCondLst>
                                    <p:cond delay="800"/>
                                  </p:stCondLst>
                                  <p:childTnLst>
                                    <p:set>
                                      <p:cBhvr>
                                        <p:cTn dur="1" fill="hold">
                                          <p:stCondLst>
                                            <p:cond delay="0"/>
                                          </p:stCondLst>
                                        </p:cTn>
                                        <p:tgtEl>
                                          <p:spTgt spid="819"/>
                                        </p:tgtEl>
                                        <p:attrNameLst>
                                          <p:attrName>style.visibility</p:attrName>
                                        </p:attrNameLst>
                                      </p:cBhvr>
                                      <p:to>
                                        <p:strVal val="visible"/>
                                      </p:to>
                                    </p:set>
                                    <p:animEffect filter="fade" transition="in">
                                      <p:cBhvr>
                                        <p:cTn dur="300"/>
                                        <p:tgtEl>
                                          <p:spTgt spid="819"/>
                                        </p:tgtEl>
                                      </p:cBhvr>
                                    </p:animEffect>
                                  </p:childTnLst>
                                </p:cTn>
                              </p:par>
                              <p:par>
                                <p:cTn fill="hold" nodeType="withEffect" presetClass="entr" presetID="10" presetSubtype="0">
                                  <p:stCondLst>
                                    <p:cond delay="1000"/>
                                  </p:stCondLst>
                                  <p:childTnLst>
                                    <p:set>
                                      <p:cBhvr>
                                        <p:cTn dur="1" fill="hold">
                                          <p:stCondLst>
                                            <p:cond delay="0"/>
                                          </p:stCondLst>
                                        </p:cTn>
                                        <p:tgtEl>
                                          <p:spTgt spid="837"/>
                                        </p:tgtEl>
                                        <p:attrNameLst>
                                          <p:attrName>style.visibility</p:attrName>
                                        </p:attrNameLst>
                                      </p:cBhvr>
                                      <p:to>
                                        <p:strVal val="visible"/>
                                      </p:to>
                                    </p:set>
                                    <p:animEffect filter="fade" transition="in">
                                      <p:cBhvr>
                                        <p:cTn dur="300"/>
                                        <p:tgtEl>
                                          <p:spTgt spid="837"/>
                                        </p:tgtEl>
                                      </p:cBhvr>
                                    </p:animEffect>
                                  </p:childTnLst>
                                </p:cTn>
                              </p:par>
                              <p:par>
                                <p:cTn fill="hold" nodeType="withEffect" presetClass="entr" presetID="10" presetSubtype="0">
                                  <p:stCondLst>
                                    <p:cond delay="1000"/>
                                  </p:stCondLst>
                                  <p:childTnLst>
                                    <p:set>
                                      <p:cBhvr>
                                        <p:cTn dur="1" fill="hold">
                                          <p:stCondLst>
                                            <p:cond delay="0"/>
                                          </p:stCondLst>
                                        </p:cTn>
                                        <p:tgtEl>
                                          <p:spTgt spid="842"/>
                                        </p:tgtEl>
                                        <p:attrNameLst>
                                          <p:attrName>style.visibility</p:attrName>
                                        </p:attrNameLst>
                                      </p:cBhvr>
                                      <p:to>
                                        <p:strVal val="visible"/>
                                      </p:to>
                                    </p:set>
                                    <p:animEffect filter="fade" transition="in">
                                      <p:cBhvr>
                                        <p:cTn dur="300"/>
                                        <p:tgtEl>
                                          <p:spTgt spid="842"/>
                                        </p:tgtEl>
                                      </p:cBhvr>
                                    </p:animEffect>
                                  </p:childTnLst>
                                </p:cTn>
                              </p:par>
                              <p:par>
                                <p:cTn fill="hold" nodeType="withEffect" presetClass="entr" presetID="10" presetSubtype="0">
                                  <p:stCondLst>
                                    <p:cond delay="1000"/>
                                  </p:stCondLst>
                                  <p:childTnLst>
                                    <p:set>
                                      <p:cBhvr>
                                        <p:cTn dur="1" fill="hold">
                                          <p:stCondLst>
                                            <p:cond delay="0"/>
                                          </p:stCondLst>
                                        </p:cTn>
                                        <p:tgtEl>
                                          <p:spTgt spid="844"/>
                                        </p:tgtEl>
                                        <p:attrNameLst>
                                          <p:attrName>style.visibility</p:attrName>
                                        </p:attrNameLst>
                                      </p:cBhvr>
                                      <p:to>
                                        <p:strVal val="visible"/>
                                      </p:to>
                                    </p:set>
                                    <p:animEffect filter="fade" transition="in">
                                      <p:cBhvr>
                                        <p:cTn dur="300"/>
                                        <p:tgtEl>
                                          <p:spTgt spid="844"/>
                                        </p:tgtEl>
                                      </p:cBhvr>
                                    </p:animEffect>
                                  </p:childTnLst>
                                </p:cTn>
                              </p:par>
                              <p:par>
                                <p:cTn fill="hold" nodeType="withEffect" presetClass="entr" presetID="10" presetSubtype="0">
                                  <p:stCondLst>
                                    <p:cond delay="1000"/>
                                  </p:stCondLst>
                                  <p:childTnLst>
                                    <p:set>
                                      <p:cBhvr>
                                        <p:cTn dur="1" fill="hold">
                                          <p:stCondLst>
                                            <p:cond delay="0"/>
                                          </p:stCondLst>
                                        </p:cTn>
                                        <p:tgtEl>
                                          <p:spTgt spid="845"/>
                                        </p:tgtEl>
                                        <p:attrNameLst>
                                          <p:attrName>style.visibility</p:attrName>
                                        </p:attrNameLst>
                                      </p:cBhvr>
                                      <p:to>
                                        <p:strVal val="visible"/>
                                      </p:to>
                                    </p:set>
                                    <p:animEffect filter="fade" transition="in">
                                      <p:cBhvr>
                                        <p:cTn dur="300"/>
                                        <p:tgtEl>
                                          <p:spTgt spid="845"/>
                                        </p:tgtEl>
                                      </p:cBhvr>
                                    </p:animEffect>
                                  </p:childTnLst>
                                </p:cTn>
                              </p:par>
                              <p:par>
                                <p:cTn fill="hold" nodeType="withEffect" presetClass="entr" presetID="10" presetSubtype="0">
                                  <p:stCondLst>
                                    <p:cond delay="1000"/>
                                  </p:stCondLst>
                                  <p:childTnLst>
                                    <p:set>
                                      <p:cBhvr>
                                        <p:cTn dur="1" fill="hold">
                                          <p:stCondLst>
                                            <p:cond delay="0"/>
                                          </p:stCondLst>
                                        </p:cTn>
                                        <p:tgtEl>
                                          <p:spTgt spid="846"/>
                                        </p:tgtEl>
                                        <p:attrNameLst>
                                          <p:attrName>style.visibility</p:attrName>
                                        </p:attrNameLst>
                                      </p:cBhvr>
                                      <p:to>
                                        <p:strVal val="visible"/>
                                      </p:to>
                                    </p:set>
                                    <p:animEffect filter="fade" transition="in">
                                      <p:cBhvr>
                                        <p:cTn dur="300"/>
                                        <p:tgtEl>
                                          <p:spTgt spid="846"/>
                                        </p:tgtEl>
                                      </p:cBhvr>
                                    </p:animEffect>
                                  </p:childTnLst>
                                </p:cTn>
                              </p:par>
                              <p:par>
                                <p:cTn fill="hold" nodeType="withEffect" presetClass="entr" presetID="10" presetSubtype="0">
                                  <p:stCondLst>
                                    <p:cond delay="800"/>
                                  </p:stCondLst>
                                  <p:childTnLst>
                                    <p:set>
                                      <p:cBhvr>
                                        <p:cTn dur="1" fill="hold">
                                          <p:stCondLst>
                                            <p:cond delay="0"/>
                                          </p:stCondLst>
                                        </p:cTn>
                                        <p:tgtEl>
                                          <p:spTgt spid="828"/>
                                        </p:tgtEl>
                                        <p:attrNameLst>
                                          <p:attrName>style.visibility</p:attrName>
                                        </p:attrNameLst>
                                      </p:cBhvr>
                                      <p:to>
                                        <p:strVal val="visible"/>
                                      </p:to>
                                    </p:set>
                                    <p:animEffect filter="fade" transition="in">
                                      <p:cBhvr>
                                        <p:cTn dur="300"/>
                                        <p:tgtEl>
                                          <p:spTgt spid="828"/>
                                        </p:tgtEl>
                                      </p:cBhvr>
                                    </p:animEffect>
                                  </p:childTnLst>
                                </p:cTn>
                              </p:par>
                              <p:par>
                                <p:cTn fill="hold" nodeType="withEffect" presetClass="entr" presetID="10" presetSubtype="0">
                                  <p:stCondLst>
                                    <p:cond delay="900"/>
                                  </p:stCondLst>
                                  <p:childTnLst>
                                    <p:set>
                                      <p:cBhvr>
                                        <p:cTn dur="1" fill="hold">
                                          <p:stCondLst>
                                            <p:cond delay="0"/>
                                          </p:stCondLst>
                                        </p:cTn>
                                        <p:tgtEl>
                                          <p:spTgt spid="831"/>
                                        </p:tgtEl>
                                        <p:attrNameLst>
                                          <p:attrName>style.visibility</p:attrName>
                                        </p:attrNameLst>
                                      </p:cBhvr>
                                      <p:to>
                                        <p:strVal val="visible"/>
                                      </p:to>
                                    </p:set>
                                    <p:animEffect filter="fade" transition="in">
                                      <p:cBhvr>
                                        <p:cTn dur="200"/>
                                        <p:tgtEl>
                                          <p:spTgt spid="831"/>
                                        </p:tgtEl>
                                      </p:cBhvr>
                                    </p:animEffect>
                                  </p:childTnLst>
                                </p:cTn>
                              </p:par>
                              <p:par>
                                <p:cTn fill="hold" nodeType="withEffect" presetClass="entr" presetID="10" presetSubtype="0">
                                  <p:stCondLst>
                                    <p:cond delay="1000"/>
                                  </p:stCondLst>
                                  <p:childTnLst>
                                    <p:set>
                                      <p:cBhvr>
                                        <p:cTn dur="1" fill="hold">
                                          <p:stCondLst>
                                            <p:cond delay="0"/>
                                          </p:stCondLst>
                                        </p:cTn>
                                        <p:tgtEl>
                                          <p:spTgt spid="820"/>
                                        </p:tgtEl>
                                        <p:attrNameLst>
                                          <p:attrName>style.visibility</p:attrName>
                                        </p:attrNameLst>
                                      </p:cBhvr>
                                      <p:to>
                                        <p:strVal val="visible"/>
                                      </p:to>
                                    </p:set>
                                    <p:animEffect filter="fade" transition="in">
                                      <p:cBhvr>
                                        <p:cTn dur="300"/>
                                        <p:tgtEl>
                                          <p:spTgt spid="820"/>
                                        </p:tgtEl>
                                      </p:cBhvr>
                                    </p:animEffect>
                                  </p:childTnLst>
                                </p:cTn>
                              </p:par>
                              <p:par>
                                <p:cTn fill="hold" nodeType="withEffect" presetClass="entr" presetID="10" presetSubtype="0">
                                  <p:stCondLst>
                                    <p:cond delay="1200"/>
                                  </p:stCondLst>
                                  <p:childTnLst>
                                    <p:set>
                                      <p:cBhvr>
                                        <p:cTn dur="1" fill="hold">
                                          <p:stCondLst>
                                            <p:cond delay="0"/>
                                          </p:stCondLst>
                                        </p:cTn>
                                        <p:tgtEl>
                                          <p:spTgt spid="838"/>
                                        </p:tgtEl>
                                        <p:attrNameLst>
                                          <p:attrName>style.visibility</p:attrName>
                                        </p:attrNameLst>
                                      </p:cBhvr>
                                      <p:to>
                                        <p:strVal val="visible"/>
                                      </p:to>
                                    </p:set>
                                    <p:animEffect filter="fade" transition="in">
                                      <p:cBhvr>
                                        <p:cTn dur="300"/>
                                        <p:tgtEl>
                                          <p:spTgt spid="838"/>
                                        </p:tgtEl>
                                      </p:cBhvr>
                                    </p:animEffect>
                                  </p:childTnLst>
                                </p:cTn>
                              </p:par>
                              <p:par>
                                <p:cTn fill="hold" nodeType="withEffect" presetClass="entr" presetID="10" presetSubtype="0">
                                  <p:stCondLst>
                                    <p:cond delay="1200"/>
                                  </p:stCondLst>
                                  <p:childTnLst>
                                    <p:set>
                                      <p:cBhvr>
                                        <p:cTn dur="1" fill="hold">
                                          <p:stCondLst>
                                            <p:cond delay="0"/>
                                          </p:stCondLst>
                                        </p:cTn>
                                        <p:tgtEl>
                                          <p:spTgt spid="843"/>
                                        </p:tgtEl>
                                        <p:attrNameLst>
                                          <p:attrName>style.visibility</p:attrName>
                                        </p:attrNameLst>
                                      </p:cBhvr>
                                      <p:to>
                                        <p:strVal val="visible"/>
                                      </p:to>
                                    </p:set>
                                    <p:animEffect filter="fade" transition="in">
                                      <p:cBhvr>
                                        <p:cTn dur="300"/>
                                        <p:tgtEl>
                                          <p:spTgt spid="843"/>
                                        </p:tgtEl>
                                      </p:cBhvr>
                                    </p:animEffect>
                                  </p:childTnLst>
                                </p:cTn>
                              </p:par>
                              <p:par>
                                <p:cTn fill="hold" nodeType="withEffect" presetClass="entr" presetID="10" presetSubtype="0">
                                  <p:stCondLst>
                                    <p:cond delay="1200"/>
                                  </p:stCondLst>
                                  <p:childTnLst>
                                    <p:set>
                                      <p:cBhvr>
                                        <p:cTn dur="1" fill="hold">
                                          <p:stCondLst>
                                            <p:cond delay="0"/>
                                          </p:stCondLst>
                                        </p:cTn>
                                        <p:tgtEl>
                                          <p:spTgt spid="847"/>
                                        </p:tgtEl>
                                        <p:attrNameLst>
                                          <p:attrName>style.visibility</p:attrName>
                                        </p:attrNameLst>
                                      </p:cBhvr>
                                      <p:to>
                                        <p:strVal val="visible"/>
                                      </p:to>
                                    </p:set>
                                    <p:animEffect filter="fade" transition="in">
                                      <p:cBhvr>
                                        <p:cTn dur="300"/>
                                        <p:tgtEl>
                                          <p:spTgt spid="847"/>
                                        </p:tgtEl>
                                      </p:cBhvr>
                                    </p:animEffect>
                                  </p:childTnLst>
                                </p:cTn>
                              </p:par>
                              <p:par>
                                <p:cTn fill="hold" nodeType="withEffect" presetClass="entr" presetID="10" presetSubtype="0">
                                  <p:stCondLst>
                                    <p:cond delay="1200"/>
                                  </p:stCondLst>
                                  <p:childTnLst>
                                    <p:set>
                                      <p:cBhvr>
                                        <p:cTn dur="1" fill="hold">
                                          <p:stCondLst>
                                            <p:cond delay="0"/>
                                          </p:stCondLst>
                                        </p:cTn>
                                        <p:tgtEl>
                                          <p:spTgt spid="848"/>
                                        </p:tgtEl>
                                        <p:attrNameLst>
                                          <p:attrName>style.visibility</p:attrName>
                                        </p:attrNameLst>
                                      </p:cBhvr>
                                      <p:to>
                                        <p:strVal val="visible"/>
                                      </p:to>
                                    </p:set>
                                    <p:animEffect filter="fade" transition="in">
                                      <p:cBhvr>
                                        <p:cTn dur="300"/>
                                        <p:tgtEl>
                                          <p:spTgt spid="848"/>
                                        </p:tgtEl>
                                      </p:cBhvr>
                                    </p:animEffect>
                                  </p:childTnLst>
                                </p:cTn>
                              </p:par>
                              <p:par>
                                <p:cTn fill="hold" nodeType="withEffect" presetClass="entr" presetID="10" presetSubtype="0">
                                  <p:stCondLst>
                                    <p:cond delay="1200"/>
                                  </p:stCondLst>
                                  <p:childTnLst>
                                    <p:set>
                                      <p:cBhvr>
                                        <p:cTn dur="1" fill="hold">
                                          <p:stCondLst>
                                            <p:cond delay="0"/>
                                          </p:stCondLst>
                                        </p:cTn>
                                        <p:tgtEl>
                                          <p:spTgt spid="849"/>
                                        </p:tgtEl>
                                        <p:attrNameLst>
                                          <p:attrName>style.visibility</p:attrName>
                                        </p:attrNameLst>
                                      </p:cBhvr>
                                      <p:to>
                                        <p:strVal val="visible"/>
                                      </p:to>
                                    </p:set>
                                    <p:animEffect filter="fade" transition="in">
                                      <p:cBhvr>
                                        <p:cTn dur="3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2"/>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Benefits of Selecting right SDLC</a:t>
            </a:r>
            <a:endParaRPr/>
          </a:p>
        </p:txBody>
      </p:sp>
      <p:sp>
        <p:nvSpPr>
          <p:cNvPr id="864" name="Google Shape;864;p92"/>
          <p:cNvSpPr/>
          <p:nvPr/>
        </p:nvSpPr>
        <p:spPr>
          <a:xfrm>
            <a:off x="254000" y="993339"/>
            <a:ext cx="11531600" cy="47891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By Slecting the right lifecycle model, we can  </a:t>
            </a:r>
            <a:r>
              <a:rPr b="1" lang="en-US" sz="2400" u="sng">
                <a:solidFill>
                  <a:schemeClr val="dk1"/>
                </a:solidFill>
                <a:latin typeface="Arial"/>
                <a:ea typeface="Arial"/>
                <a:cs typeface="Arial"/>
                <a:sym typeface="Arial"/>
              </a:rPr>
              <a:t>improve</a:t>
            </a:r>
            <a:r>
              <a:rPr lang="en-US" sz="2400">
                <a:solidFill>
                  <a:schemeClr val="dk1"/>
                </a:solidFill>
                <a:latin typeface="Arial"/>
                <a:ea typeface="Arial"/>
                <a:cs typeface="Arial"/>
                <a:sym typeface="Arial"/>
              </a:rPr>
              <a:t> </a:t>
            </a:r>
            <a:r>
              <a:rPr b="1" lang="en-US" sz="2400">
                <a:solidFill>
                  <a:schemeClr val="dk1"/>
                </a:solidFill>
                <a:latin typeface="Arial"/>
                <a:ea typeface="Arial"/>
                <a:cs typeface="Arial"/>
                <a:sym typeface="Arial"/>
              </a:rPr>
              <a:t>and/or</a:t>
            </a:r>
            <a:r>
              <a:rPr lang="en-US" sz="2400">
                <a:solidFill>
                  <a:schemeClr val="dk1"/>
                </a:solidFill>
                <a:latin typeface="Arial"/>
                <a:ea typeface="Arial"/>
                <a:cs typeface="Arial"/>
                <a:sym typeface="Arial"/>
              </a:rPr>
              <a:t> </a:t>
            </a:r>
            <a:r>
              <a:rPr b="1" lang="en-US" sz="2400" u="sng">
                <a:solidFill>
                  <a:schemeClr val="dk1"/>
                </a:solidFill>
                <a:latin typeface="Arial"/>
                <a:ea typeface="Arial"/>
                <a:cs typeface="Arial"/>
                <a:sym typeface="Arial"/>
              </a:rPr>
              <a:t>tradeoff</a:t>
            </a:r>
            <a:r>
              <a:rPr lang="en-US" sz="2400">
                <a:solidFill>
                  <a:schemeClr val="dk1"/>
                </a:solidFill>
                <a:latin typeface="Arial"/>
                <a:ea typeface="Arial"/>
                <a:cs typeface="Arial"/>
                <a:sym typeface="Arial"/>
              </a:rPr>
              <a:t>:</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Development speed (time to market)</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Product quality</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Project visibility</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Administrative overhead</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Risk exposure</a:t>
            </a:r>
            <a:endParaRPr/>
          </a:p>
          <a:p>
            <a:pPr indent="-342900" lvl="1" marL="800124"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Customer relations, etc, etc.</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Waterfall Model - Advantages</a:t>
            </a:r>
            <a:br>
              <a:rPr lang="en-US"/>
            </a:br>
            <a:endParaRPr/>
          </a:p>
        </p:txBody>
      </p:sp>
      <p:sp>
        <p:nvSpPr>
          <p:cNvPr id="213" name="Google Shape;213;p21"/>
          <p:cNvSpPr/>
          <p:nvPr/>
        </p:nvSpPr>
        <p:spPr>
          <a:xfrm>
            <a:off x="244608" y="978238"/>
            <a:ext cx="11553692" cy="500983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very easy to explain to the business users and explain the output of each phase.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Structured approach.</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Stages and activities are well defined.</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easier for project managers to plan, schedule the project, utilize the resources, and define the milestones easily.</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Validation and verification at each phase ensure early detection of errors or misunderstanding at the same phase.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Each phase has specific deliverables.</a:t>
            </a:r>
            <a:endParaRPr b="0" i="0" sz="2400">
              <a:solidFill>
                <a:srgbClr val="22222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3"/>
          <p:cNvSpPr txBox="1"/>
          <p:nvPr>
            <p:ph type="title"/>
          </p:nvPr>
        </p:nvSpPr>
        <p:spPr>
          <a:xfrm>
            <a:off x="346208" y="243001"/>
            <a:ext cx="1022985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Next Class</a:t>
            </a:r>
            <a:endParaRPr/>
          </a:p>
        </p:txBody>
      </p:sp>
      <p:sp>
        <p:nvSpPr>
          <p:cNvPr id="870" name="Google Shape;870;p93"/>
          <p:cNvSpPr txBox="1"/>
          <p:nvPr/>
        </p:nvSpPr>
        <p:spPr>
          <a:xfrm>
            <a:off x="1732547" y="3079225"/>
            <a:ext cx="9962148"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cap="small">
                <a:solidFill>
                  <a:srgbClr val="0C0C0C"/>
                </a:solidFill>
                <a:latin typeface="Tahoma"/>
                <a:ea typeface="Tahoma"/>
                <a:cs typeface="Tahoma"/>
                <a:sym typeface="Tahoma"/>
              </a:rPr>
              <a:t>Requirements Analysis and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46208" y="243001"/>
            <a:ext cx="10229850" cy="9971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0C0C0C"/>
              </a:buClr>
              <a:buSzPts val="3600"/>
              <a:buFont typeface="Tahoma"/>
              <a:buNone/>
            </a:pPr>
            <a:r>
              <a:rPr lang="en-US"/>
              <a:t>Waterfall Model - Disadvantages</a:t>
            </a:r>
            <a:br>
              <a:rPr lang="en-US"/>
            </a:br>
            <a:endParaRPr/>
          </a:p>
        </p:txBody>
      </p:sp>
      <p:sp>
        <p:nvSpPr>
          <p:cNvPr id="219" name="Google Shape;219;p22"/>
          <p:cNvSpPr/>
          <p:nvPr/>
        </p:nvSpPr>
        <p:spPr>
          <a:xfrm>
            <a:off x="244608" y="978238"/>
            <a:ext cx="11553692" cy="557402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takes the full lifecycle to deliver a workable solution to the customer.</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is very difficult to go back to any phase after it finished.</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assumes that the requirements of a system can be frozen without any changes or enhancements.</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A little flexibility and adjusting scope is difficult and expensive.</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requires more time for the detailed plan upfront of the project, as the requirements are clear and frozen and it should be visible to have the detailed plan delivered to the customer.</a:t>
            </a:r>
            <a:endParaRPr/>
          </a:p>
          <a:p>
            <a:pPr indent="-342900" lvl="0" marL="342900" marR="0" rtl="0" algn="l">
              <a:lnSpc>
                <a:spcPct val="150000"/>
              </a:lnSpc>
              <a:spcBef>
                <a:spcPts val="0"/>
              </a:spcBef>
              <a:spcAft>
                <a:spcPts val="0"/>
              </a:spcAft>
              <a:buClr>
                <a:srgbClr val="222222"/>
              </a:buClr>
              <a:buSzPts val="2400"/>
              <a:buFont typeface="Noto Sans Symbols"/>
              <a:buChar char="✔"/>
            </a:pPr>
            <a:r>
              <a:rPr lang="en-US" sz="2400">
                <a:solidFill>
                  <a:srgbClr val="222222"/>
                </a:solidFill>
                <a:latin typeface="Arial"/>
                <a:ea typeface="Arial"/>
                <a:cs typeface="Arial"/>
                <a:sym typeface="Arial"/>
              </a:rPr>
              <a:t>It delays the testing phase which can discover a lot of issues in requirements, design, and implementation as well.</a:t>
            </a:r>
            <a:endParaRPr b="0" i="0" sz="2400">
              <a:solidFill>
                <a:srgbClr val="22222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Larissa">
  <a:themeElements>
    <a:clrScheme name="LEBEMAN">
      <a:dk1>
        <a:srgbClr val="09244C"/>
      </a:dk1>
      <a:lt1>
        <a:srgbClr val="FFFFFF"/>
      </a:lt1>
      <a:dk2>
        <a:srgbClr val="09244C"/>
      </a:dk2>
      <a:lt2>
        <a:srgbClr val="B3E900"/>
      </a:lt2>
      <a:accent1>
        <a:srgbClr val="009CDA"/>
      </a:accent1>
      <a:accent2>
        <a:srgbClr val="AED8EF"/>
      </a:accent2>
      <a:accent3>
        <a:srgbClr val="D9ECF8"/>
      </a:accent3>
      <a:accent4>
        <a:srgbClr val="C6C8CA"/>
      </a:accent4>
      <a:accent5>
        <a:srgbClr val="77787B"/>
      </a:accent5>
      <a:accent6>
        <a:srgbClr val="B3E900"/>
      </a:accent6>
      <a:hlink>
        <a:srgbClr val="B3E900"/>
      </a:hlink>
      <a:folHlink>
        <a:srgbClr val="777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2">
      <a:dk1>
        <a:srgbClr val="000000"/>
      </a:dk1>
      <a:lt1>
        <a:srgbClr val="FFFFFF"/>
      </a:lt1>
      <a:dk2>
        <a:srgbClr val="44546A"/>
      </a:dk2>
      <a:lt2>
        <a:srgbClr val="E7E6E6"/>
      </a:lt2>
      <a:accent1>
        <a:srgbClr val="09244C"/>
      </a:accent1>
      <a:accent2>
        <a:srgbClr val="B0E900"/>
      </a:accent2>
      <a:accent3>
        <a:srgbClr val="09244C"/>
      </a:accent3>
      <a:accent4>
        <a:srgbClr val="009CDA"/>
      </a:accent4>
      <a:accent5>
        <a:srgbClr val="AED8EF"/>
      </a:accent5>
      <a:accent6>
        <a:srgbClr val="D0CECE"/>
      </a:accent6>
      <a:hlink>
        <a:srgbClr val="3F3F3F"/>
      </a:hlink>
      <a:folHlink>
        <a:srgbClr val="D6DCE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